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30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53" r:id="rId12"/>
    <p:sldId id="274" r:id="rId13"/>
    <p:sldId id="305" r:id="rId14"/>
    <p:sldId id="292" r:id="rId15"/>
    <p:sldId id="323" r:id="rId16"/>
    <p:sldId id="327" r:id="rId17"/>
    <p:sldId id="354" r:id="rId18"/>
    <p:sldId id="275" r:id="rId19"/>
    <p:sldId id="278" r:id="rId20"/>
    <p:sldId id="355" r:id="rId21"/>
    <p:sldId id="277" r:id="rId22"/>
    <p:sldId id="352" r:id="rId23"/>
    <p:sldId id="360" r:id="rId24"/>
    <p:sldId id="356" r:id="rId25"/>
    <p:sldId id="298" r:id="rId26"/>
    <p:sldId id="308" r:id="rId27"/>
    <p:sldId id="302" r:id="rId28"/>
    <p:sldId id="361" r:id="rId29"/>
    <p:sldId id="362" r:id="rId30"/>
    <p:sldId id="357" r:id="rId31"/>
    <p:sldId id="306" r:id="rId32"/>
    <p:sldId id="359" r:id="rId33"/>
    <p:sldId id="303" r:id="rId34"/>
    <p:sldId id="281" r:id="rId35"/>
    <p:sldId id="358" r:id="rId36"/>
    <p:sldId id="337" r:id="rId37"/>
    <p:sldId id="266" r:id="rId38"/>
    <p:sldId id="267" r:id="rId39"/>
    <p:sldId id="268" r:id="rId40"/>
    <p:sldId id="269" r:id="rId41"/>
    <p:sldId id="271" r:id="rId42"/>
    <p:sldId id="272" r:id="rId43"/>
    <p:sldId id="27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9" autoAdjust="0"/>
    <p:restoredTop sz="94660"/>
  </p:normalViewPr>
  <p:slideViewPr>
    <p:cSldViewPr snapToGrid="0">
      <p:cViewPr>
        <p:scale>
          <a:sx n="100" d="100"/>
          <a:sy n="100" d="100"/>
        </p:scale>
        <p:origin x="-195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57F26-85B6-4A5F-9CCE-B7ABADE9B75F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D5CD-B40E-4ED4-8474-9D29DA36DED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Sub Head / Body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50" y="1055717"/>
            <a:ext cx="8446170" cy="4838448"/>
          </a:xfrm>
        </p:spPr>
        <p:txBody>
          <a:bodyPr/>
          <a:lstStyle>
            <a:lvl1pPr marL="219075" indent="-219075">
              <a:defRPr sz="2400"/>
            </a:lvl1pPr>
            <a:lvl2pPr marL="550863" indent="-284163">
              <a:defRPr sz="2400"/>
            </a:lvl2pPr>
            <a:lvl3pPr marL="855663" indent="-288925">
              <a:defRPr sz="2400"/>
            </a:lvl3pPr>
            <a:lvl4pPr marL="1198563" indent="-303213">
              <a:tabLst/>
              <a:defRPr sz="2400"/>
            </a:lvl4pPr>
            <a:lvl5pPr marL="1522413" indent="-285750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00 Month 2010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2D9-29EB-4332-ABB1-10A03EFF9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CE58-9450-4AE5-9A48-2922487876A7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B2AB-0297-4414-BC29-152BEBFDC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dpi.vic.gov.au/CA25677D007DC87D/LUbyDesc/Ag0705a/$File/Ag0705a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http://www.dpi.vic.gov.au/CA25677D007DC87D/LUbyDesc/Ag0705a/$File/Ag0705a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rida.no/go/graphic/our-shrinking-earth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752600"/>
          </a:xfrm>
        </p:spPr>
        <p:txBody>
          <a:bodyPr>
            <a:normAutofit fontScale="92500" lnSpcReduction="20000"/>
          </a:bodyPr>
          <a:lstStyle/>
          <a:p>
            <a:r>
              <a:rPr lang="en-AU" sz="2800" dirty="0" smtClean="0"/>
              <a:t>Iven Mareels</a:t>
            </a:r>
          </a:p>
          <a:p>
            <a:r>
              <a:rPr lang="en-AU" sz="2800" dirty="0" smtClean="0"/>
              <a:t>Dean</a:t>
            </a:r>
          </a:p>
          <a:p>
            <a:r>
              <a:rPr lang="en-AU" sz="2800" dirty="0" smtClean="0"/>
              <a:t> Melbourne </a:t>
            </a:r>
          </a:p>
          <a:p>
            <a:r>
              <a:rPr lang="en-AU" sz="2800" dirty="0" smtClean="0"/>
              <a:t>School of Engineering</a:t>
            </a:r>
            <a:endParaRPr lang="en-AU" sz="2800" dirty="0"/>
          </a:p>
        </p:txBody>
      </p:sp>
      <p:pic>
        <p:nvPicPr>
          <p:cNvPr id="4" name="Picture 3" descr="A4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1981200" cy="19812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408" t="6034" r="33263" b="3668"/>
          <a:stretch>
            <a:fillRect/>
          </a:stretch>
        </p:blipFill>
        <p:spPr bwMode="auto">
          <a:xfrm>
            <a:off x="4644008" y="0"/>
            <a:ext cx="4499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AU" dirty="0" smtClean="0"/>
              <a:t>Signals &amp; Systems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 smtClean="0"/>
              <a:t>A way of focusing on what matters (to you)</a:t>
            </a:r>
          </a:p>
          <a:p>
            <a:r>
              <a:rPr lang="en-AU" sz="2800" i="1" dirty="0" smtClean="0"/>
              <a:t>Signals</a:t>
            </a:r>
            <a:r>
              <a:rPr lang="en-AU" sz="2800" dirty="0" smtClean="0"/>
              <a:t> = functions of time, observable or measurable (by you)</a:t>
            </a:r>
          </a:p>
          <a:p>
            <a:r>
              <a:rPr lang="en-AU" sz="2800" i="1" dirty="0" smtClean="0"/>
              <a:t>Systems</a:t>
            </a:r>
            <a:r>
              <a:rPr lang="en-AU" sz="2800" dirty="0" smtClean="0"/>
              <a:t> = act on signals, produce signals (defined by, defining the signals)</a:t>
            </a:r>
          </a:p>
          <a:p>
            <a:r>
              <a:rPr lang="en-AU" sz="2800" i="1" dirty="0" smtClean="0"/>
              <a:t>System diagram </a:t>
            </a:r>
            <a:r>
              <a:rPr lang="en-AU" sz="2800" dirty="0" smtClean="0"/>
              <a:t>= a way of communicating, capturing the interaction, connectivity, relationships between systems and signals, separating the environment from “what matters”</a:t>
            </a:r>
          </a:p>
          <a:p>
            <a:r>
              <a:rPr lang="en-AU" sz="2800" dirty="0" smtClean="0"/>
              <a:t>A system diagram is </a:t>
            </a:r>
            <a:r>
              <a:rPr lang="en-AU" sz="2800" b="1" dirty="0" smtClean="0"/>
              <a:t>always</a:t>
            </a:r>
            <a:r>
              <a:rPr lang="en-AU" sz="2800" dirty="0" smtClean="0"/>
              <a:t> a </a:t>
            </a:r>
            <a:r>
              <a:rPr lang="en-AU" sz="2800" b="1" dirty="0" smtClean="0"/>
              <a:t>partial</a:t>
            </a:r>
            <a:r>
              <a:rPr lang="en-AU" sz="2800" dirty="0" smtClean="0"/>
              <a:t> or incomplete </a:t>
            </a:r>
            <a:r>
              <a:rPr lang="en-AU" sz="2800" b="1" dirty="0" smtClean="0"/>
              <a:t>description</a:t>
            </a:r>
            <a:r>
              <a:rPr lang="en-AU" sz="2800" dirty="0" smtClean="0"/>
              <a:t>, there is no unique representation</a:t>
            </a:r>
            <a:endParaRPr lang="en-A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1143000"/>
          </a:xfrm>
        </p:spPr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“Lecturing” from a systems point of view – introducing the language and the diagrams</a:t>
            </a:r>
          </a:p>
          <a:p>
            <a:pPr>
              <a:buNone/>
            </a:pPr>
            <a:endParaRPr lang="en-AU" dirty="0" smtClean="0"/>
          </a:p>
          <a:p>
            <a:r>
              <a:rPr lang="en-AU" b="1" dirty="0" smtClean="0"/>
              <a:t>Models &amp; prediction – modelling water flow in a channel</a:t>
            </a:r>
            <a:endParaRPr lang="en-AU" b="1" dirty="0"/>
          </a:p>
          <a:p>
            <a:endParaRPr lang="en-AU" dirty="0" smtClean="0"/>
          </a:p>
          <a:p>
            <a:r>
              <a:rPr lang="en-AU" dirty="0" smtClean="0"/>
              <a:t>Feedback &amp; </a:t>
            </a:r>
            <a:r>
              <a:rPr lang="en-AU" dirty="0"/>
              <a:t>c</a:t>
            </a:r>
            <a:r>
              <a:rPr lang="en-AU" dirty="0" smtClean="0"/>
              <a:t>ontrol for water distribution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AU" dirty="0" smtClean="0"/>
              <a:t>Models, prediction, simulation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1095375"/>
            <a:ext cx="8410575" cy="4905375"/>
          </a:xfrm>
        </p:spPr>
        <p:txBody>
          <a:bodyPr>
            <a:normAutofit fontScale="85000" lnSpcReduction="10000"/>
          </a:bodyPr>
          <a:lstStyle/>
          <a:p>
            <a:r>
              <a:rPr lang="en-AU" sz="2400" b="1" dirty="0" smtClean="0"/>
              <a:t>Systems</a:t>
            </a:r>
            <a:r>
              <a:rPr lang="en-AU" sz="2400" dirty="0" smtClean="0"/>
              <a:t> with their signals can be considered in isolation; to simplify, we divide and conquer; consider sub-systems with their signals</a:t>
            </a:r>
          </a:p>
          <a:p>
            <a:pPr lvl="1">
              <a:buNone/>
            </a:pPr>
            <a:endParaRPr lang="en-AU" sz="2400" dirty="0"/>
          </a:p>
          <a:p>
            <a:r>
              <a:rPr lang="en-AU" sz="2400" b="1" dirty="0" smtClean="0"/>
              <a:t>Models</a:t>
            </a:r>
            <a:r>
              <a:rPr lang="en-AU" sz="2400" dirty="0" smtClean="0"/>
              <a:t>  (explaining the </a:t>
            </a:r>
            <a:r>
              <a:rPr lang="en-AU" sz="2400" dirty="0" err="1" smtClean="0"/>
              <a:t>behavior</a:t>
            </a:r>
            <a:r>
              <a:rPr lang="en-AU" sz="2400" dirty="0" smtClean="0"/>
              <a:t>; what is possible, and what is not)</a:t>
            </a:r>
          </a:p>
          <a:p>
            <a:pPr>
              <a:buNone/>
            </a:pPr>
            <a:r>
              <a:rPr lang="en-AU" sz="2400" dirty="0"/>
              <a:t>	</a:t>
            </a:r>
            <a:r>
              <a:rPr lang="en-AU" sz="2400" dirty="0" smtClean="0"/>
              <a:t>= mathematical or computational description for the (sub)system/signals </a:t>
            </a:r>
            <a:br>
              <a:rPr lang="en-AU" sz="2400" dirty="0" smtClean="0"/>
            </a:br>
            <a:r>
              <a:rPr lang="en-AU" sz="2400" dirty="0" smtClean="0"/>
              <a:t>= enables simulation &amp; prediction (&amp; further design)</a:t>
            </a:r>
          </a:p>
          <a:p>
            <a:pPr>
              <a:buNone/>
            </a:pPr>
            <a:endParaRPr lang="en-AU" sz="2400" dirty="0"/>
          </a:p>
          <a:p>
            <a:r>
              <a:rPr lang="en-AU" sz="2400" b="1" dirty="0" smtClean="0"/>
              <a:t>Modelling</a:t>
            </a:r>
            <a:r>
              <a:rPr lang="en-AU" sz="2400" dirty="0" smtClean="0"/>
              <a:t> – the art &amp; science of obtaining a model</a:t>
            </a:r>
            <a:br>
              <a:rPr lang="en-AU" sz="2400" dirty="0" smtClean="0"/>
            </a:br>
            <a:r>
              <a:rPr lang="en-AU" sz="2400" dirty="0" smtClean="0"/>
              <a:t>Step 1 – what is the physical reality, system? Step 2 – what do I need to capture in the model? Step 3 – determine, validate model (for a purpose) </a:t>
            </a:r>
          </a:p>
          <a:p>
            <a:endParaRPr lang="en-AU" sz="2400" dirty="0" smtClean="0"/>
          </a:p>
          <a:p>
            <a:r>
              <a:rPr lang="en-AU" sz="2400" b="1" dirty="0" smtClean="0"/>
              <a:t>Control</a:t>
            </a:r>
            <a:r>
              <a:rPr lang="en-AU" sz="2400" dirty="0" smtClean="0"/>
              <a:t> – the art &amp; science of designing a system’s </a:t>
            </a:r>
            <a:r>
              <a:rPr lang="en-AU" sz="2400" dirty="0" err="1" smtClean="0"/>
              <a:t>behavior</a:t>
            </a:r>
            <a:endParaRPr lang="en-AU" sz="2400" dirty="0" smtClean="0"/>
          </a:p>
          <a:p>
            <a:pPr>
              <a:buNone/>
            </a:pPr>
            <a:endParaRPr lang="en-AU" sz="2400" dirty="0"/>
          </a:p>
          <a:p>
            <a:r>
              <a:rPr lang="en-AU" sz="2400" b="1" dirty="0" smtClean="0"/>
              <a:t>Example </a:t>
            </a:r>
            <a:r>
              <a:rPr lang="en-AU" sz="2400" dirty="0" smtClean="0"/>
              <a:t>manage water distribution in open channels (say for irrigation purposes) i.e. deliver water orders; a river is not a tap	</a:t>
            </a:r>
          </a:p>
          <a:p>
            <a:pPr>
              <a:buNone/>
            </a:pPr>
            <a:endParaRPr lang="en-A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IFAC World Congress 2005</a:t>
            </a:r>
          </a:p>
        </p:txBody>
      </p:sp>
      <p:sp>
        <p:nvSpPr>
          <p:cNvPr id="1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E42D-BB2F-4E3E-BBF8-DAF92A291056}" type="slidenum">
              <a:rPr lang="en-AU"/>
              <a:pPr/>
              <a:t>13</a:t>
            </a:fld>
            <a:endParaRPr lang="en-AU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2857500" y="3771900"/>
            <a:ext cx="1295400" cy="1200150"/>
          </a:xfrm>
          <a:prstGeom prst="rect">
            <a:avLst/>
          </a:prstGeom>
          <a:solidFill>
            <a:srgbClr val="EAEAEA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364663" cy="6858000"/>
            <a:chOff x="-2835" y="-4863"/>
            <a:chExt cx="8041" cy="11064"/>
          </a:xfrm>
        </p:grpSpPr>
        <p:pic>
          <p:nvPicPr>
            <p:cNvPr id="159748" name="Picture 4" descr="map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663" y="331"/>
              <a:ext cx="3698" cy="8041"/>
            </a:xfrm>
            <a:prstGeom prst="rect">
              <a:avLst/>
            </a:prstGeom>
            <a:noFill/>
          </p:spPr>
        </p:pic>
        <p:pic>
          <p:nvPicPr>
            <p:cNvPr id="159749" name="Picture 5" descr="map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-4863"/>
              <a:ext cx="4781" cy="7684"/>
            </a:xfrm>
            <a:prstGeom prst="rect">
              <a:avLst/>
            </a:prstGeom>
            <a:noFill/>
          </p:spPr>
        </p:pic>
      </p:grp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684213" y="5949950"/>
            <a:ext cx="6477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177800" y="138306"/>
            <a:ext cx="3289300" cy="45397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500"/>
              </a:spcBef>
            </a:pPr>
            <a:r>
              <a:rPr lang="en-AU" sz="2400" b="1" dirty="0"/>
              <a:t>CG2 Irrigation Map</a:t>
            </a:r>
          </a:p>
          <a:p>
            <a:pPr marL="216000" indent="-216000">
              <a:spcBef>
                <a:spcPts val="500"/>
              </a:spcBef>
              <a:buFont typeface="Arial" pitchFamily="34" charset="0"/>
              <a:buChar char="•"/>
            </a:pPr>
            <a:r>
              <a:rPr lang="en-US" sz="2400" dirty="0" smtClean="0"/>
              <a:t>74 </a:t>
            </a:r>
            <a:r>
              <a:rPr lang="en-US" sz="2400" dirty="0"/>
              <a:t>km of </a:t>
            </a:r>
            <a:r>
              <a:rPr lang="en-US" sz="2400" dirty="0" smtClean="0"/>
              <a:t>main canal</a:t>
            </a:r>
            <a:endParaRPr lang="en-US" sz="2400" dirty="0"/>
          </a:p>
          <a:p>
            <a:pPr marL="216000" indent="-216000">
              <a:spcBef>
                <a:spcPts val="500"/>
              </a:spcBef>
              <a:buFont typeface="Arial" pitchFamily="34" charset="0"/>
              <a:buChar char="•"/>
            </a:pPr>
            <a:r>
              <a:rPr lang="en-US" sz="2400" dirty="0" smtClean="0"/>
              <a:t>33 regulators, 11 outfalls</a:t>
            </a:r>
            <a:endParaRPr lang="en-US" sz="2400" dirty="0"/>
          </a:p>
          <a:p>
            <a:pPr marL="216000" indent="-216000">
              <a:spcBef>
                <a:spcPts val="500"/>
              </a:spcBef>
              <a:buFont typeface="Arial" pitchFamily="34" charset="0"/>
              <a:buChar char="•"/>
            </a:pPr>
            <a:r>
              <a:rPr lang="en-US" sz="2400" dirty="0" smtClean="0"/>
              <a:t>156 </a:t>
            </a:r>
            <a:r>
              <a:rPr lang="en-US" sz="2400" dirty="0"/>
              <a:t>farm </a:t>
            </a:r>
            <a:r>
              <a:rPr lang="en-US" sz="2400" dirty="0" smtClean="0"/>
              <a:t>outlets ( &gt;50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 compare with</a:t>
            </a:r>
            <a:r>
              <a:rPr lang="en-US" sz="2400" dirty="0"/>
              <a:t> </a:t>
            </a:r>
            <a:r>
              <a:rPr lang="en-US" sz="2400" dirty="0" smtClean="0"/>
              <a:t>2 </a:t>
            </a:r>
            <a:r>
              <a:rPr lang="en-US" sz="2400" dirty="0"/>
              <a:t>m</a:t>
            </a:r>
            <a:r>
              <a:rPr lang="en-US" sz="2400" baseline="30000" dirty="0"/>
              <a:t>3</a:t>
            </a:r>
            <a:r>
              <a:rPr lang="en-US" sz="2400" dirty="0"/>
              <a:t>/s </a:t>
            </a:r>
            <a:r>
              <a:rPr lang="en-US" sz="2400" dirty="0" smtClean="0"/>
              <a:t>inflow capacity)</a:t>
            </a:r>
            <a:endParaRPr lang="en-US" sz="2400" dirty="0"/>
          </a:p>
          <a:p>
            <a:pPr marL="216000" indent="-216000">
              <a:spcBef>
                <a:spcPts val="500"/>
              </a:spcBef>
              <a:buFont typeface="Arial" pitchFamily="34" charset="0"/>
              <a:buChar char="•"/>
            </a:pPr>
            <a:r>
              <a:rPr lang="en-AU" sz="2400" dirty="0" smtClean="0"/>
              <a:t>allocation 110M</a:t>
            </a:r>
            <a:r>
              <a:rPr lang="en-US" sz="2400" dirty="0"/>
              <a:t>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smtClean="0"/>
              <a:t>p.a. = 0.5m rain over area</a:t>
            </a:r>
          </a:p>
          <a:p>
            <a:pPr marL="216000" indent="-216000">
              <a:spcBef>
                <a:spcPts val="500"/>
              </a:spcBef>
              <a:buFont typeface="Arial" pitchFamily="34" charset="0"/>
              <a:buChar char="•"/>
            </a:pPr>
            <a:r>
              <a:rPr lang="en-US" sz="2400" i="1" dirty="0" smtClean="0"/>
              <a:t>Fully autonomous operation since 2002</a:t>
            </a:r>
            <a:endParaRPr lang="en-US" sz="2400" i="1" dirty="0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 flipH="1">
            <a:off x="3519488" y="4310063"/>
            <a:ext cx="128587" cy="52387"/>
          </a:xfrm>
          <a:prstGeom prst="line">
            <a:avLst/>
          </a:prstGeom>
          <a:noFill/>
          <a:ln w="12700">
            <a:solidFill>
              <a:srgbClr val="ADA1C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 flipH="1" flipV="1">
            <a:off x="3529013" y="4352925"/>
            <a:ext cx="119062" cy="123825"/>
          </a:xfrm>
          <a:prstGeom prst="line">
            <a:avLst/>
          </a:prstGeom>
          <a:noFill/>
          <a:ln w="12700">
            <a:solidFill>
              <a:srgbClr val="A995D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 flipH="1">
            <a:off x="3095625" y="4324350"/>
            <a:ext cx="552450" cy="252413"/>
          </a:xfrm>
          <a:prstGeom prst="line">
            <a:avLst/>
          </a:prstGeom>
          <a:noFill/>
          <a:ln w="9525">
            <a:solidFill>
              <a:srgbClr val="C759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34925" y="5373688"/>
            <a:ext cx="684213" cy="576262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 flipV="1">
            <a:off x="250825" y="5661025"/>
            <a:ext cx="144463" cy="2159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 flipV="1">
            <a:off x="468313" y="5300663"/>
            <a:ext cx="1511300" cy="433387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169988" y="5373688"/>
            <a:ext cx="142875" cy="288925"/>
            <a:chOff x="975" y="436"/>
            <a:chExt cx="90" cy="182"/>
          </a:xfrm>
        </p:grpSpPr>
        <p:sp>
          <p:nvSpPr>
            <p:cNvPr id="159759" name="Line 15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60" name="Line 16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874838" y="5165725"/>
            <a:ext cx="142875" cy="288925"/>
            <a:chOff x="975" y="436"/>
            <a:chExt cx="90" cy="182"/>
          </a:xfrm>
        </p:grpSpPr>
        <p:sp>
          <p:nvSpPr>
            <p:cNvPr id="159768" name="Line 24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69" name="Line 25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87450" y="5805488"/>
            <a:ext cx="142875" cy="288925"/>
            <a:chOff x="975" y="436"/>
            <a:chExt cx="90" cy="182"/>
          </a:xfrm>
        </p:grpSpPr>
        <p:sp>
          <p:nvSpPr>
            <p:cNvPr id="159771" name="Line 27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Line 28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20612598">
            <a:off x="179388" y="5734050"/>
            <a:ext cx="142875" cy="288925"/>
            <a:chOff x="975" y="436"/>
            <a:chExt cx="90" cy="182"/>
          </a:xfrm>
        </p:grpSpPr>
        <p:sp>
          <p:nvSpPr>
            <p:cNvPr id="159774" name="Line 30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75" name="Line 31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76" name="Line 32"/>
          <p:cNvSpPr>
            <a:spLocks noChangeShapeType="1"/>
          </p:cNvSpPr>
          <p:nvPr/>
        </p:nvSpPr>
        <p:spPr bwMode="auto">
          <a:xfrm flipV="1">
            <a:off x="1331913" y="5300663"/>
            <a:ext cx="2735262" cy="649287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017713" y="5599113"/>
            <a:ext cx="142875" cy="288925"/>
            <a:chOff x="975" y="436"/>
            <a:chExt cx="90" cy="182"/>
          </a:xfrm>
        </p:grpSpPr>
        <p:sp>
          <p:nvSpPr>
            <p:cNvPr id="159781" name="Line 37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82" name="Line 38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659063" y="5445125"/>
            <a:ext cx="142875" cy="288925"/>
            <a:chOff x="975" y="436"/>
            <a:chExt cx="90" cy="182"/>
          </a:xfrm>
        </p:grpSpPr>
        <p:sp>
          <p:nvSpPr>
            <p:cNvPr id="159784" name="Line 40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Line 41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3348038" y="5300663"/>
            <a:ext cx="142875" cy="288925"/>
            <a:chOff x="975" y="436"/>
            <a:chExt cx="90" cy="182"/>
          </a:xfrm>
        </p:grpSpPr>
        <p:sp>
          <p:nvSpPr>
            <p:cNvPr id="159787" name="Line 43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88" name="Line 44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3779838" y="5229225"/>
            <a:ext cx="142875" cy="288925"/>
            <a:chOff x="975" y="436"/>
            <a:chExt cx="90" cy="182"/>
          </a:xfrm>
        </p:grpSpPr>
        <p:sp>
          <p:nvSpPr>
            <p:cNvPr id="159790" name="Line 46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91" name="Line 47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92" name="Line 48"/>
          <p:cNvSpPr>
            <a:spLocks noChangeShapeType="1"/>
          </p:cNvSpPr>
          <p:nvPr/>
        </p:nvSpPr>
        <p:spPr bwMode="auto">
          <a:xfrm flipV="1">
            <a:off x="4427538" y="4724400"/>
            <a:ext cx="2735262" cy="64928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93" name="Line 49"/>
          <p:cNvSpPr>
            <a:spLocks noChangeShapeType="1"/>
          </p:cNvSpPr>
          <p:nvPr/>
        </p:nvSpPr>
        <p:spPr bwMode="auto">
          <a:xfrm>
            <a:off x="3995738" y="5302250"/>
            <a:ext cx="431800" cy="7143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94" name="Line 50"/>
          <p:cNvSpPr>
            <a:spLocks noChangeShapeType="1"/>
          </p:cNvSpPr>
          <p:nvPr/>
        </p:nvSpPr>
        <p:spPr bwMode="auto">
          <a:xfrm>
            <a:off x="3779838" y="4868863"/>
            <a:ext cx="215900" cy="4318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 rot="15973105">
            <a:off x="3708400" y="4797425"/>
            <a:ext cx="142875" cy="288925"/>
            <a:chOff x="975" y="436"/>
            <a:chExt cx="90" cy="182"/>
          </a:xfrm>
        </p:grpSpPr>
        <p:sp>
          <p:nvSpPr>
            <p:cNvPr id="159796" name="Line 52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97" name="Line 53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4716463" y="5157788"/>
            <a:ext cx="142875" cy="288925"/>
            <a:chOff x="975" y="436"/>
            <a:chExt cx="90" cy="182"/>
          </a:xfrm>
        </p:grpSpPr>
        <p:sp>
          <p:nvSpPr>
            <p:cNvPr id="159799" name="Line 55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00" name="Line 56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5292725" y="5011738"/>
            <a:ext cx="142875" cy="288925"/>
            <a:chOff x="975" y="436"/>
            <a:chExt cx="90" cy="182"/>
          </a:xfrm>
        </p:grpSpPr>
        <p:sp>
          <p:nvSpPr>
            <p:cNvPr id="159802" name="Line 58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03" name="Line 59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5724525" y="4941888"/>
            <a:ext cx="142875" cy="288925"/>
            <a:chOff x="975" y="436"/>
            <a:chExt cx="90" cy="182"/>
          </a:xfrm>
        </p:grpSpPr>
        <p:sp>
          <p:nvSpPr>
            <p:cNvPr id="159805" name="Line 61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06" name="Line 62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 rot="-908137">
            <a:off x="6170613" y="4797425"/>
            <a:ext cx="142875" cy="288925"/>
            <a:chOff x="975" y="436"/>
            <a:chExt cx="90" cy="182"/>
          </a:xfrm>
        </p:grpSpPr>
        <p:sp>
          <p:nvSpPr>
            <p:cNvPr id="159808" name="Line 64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09" name="Line 65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 rot="-908137">
            <a:off x="6804025" y="4652963"/>
            <a:ext cx="142875" cy="288925"/>
            <a:chOff x="975" y="436"/>
            <a:chExt cx="90" cy="182"/>
          </a:xfrm>
        </p:grpSpPr>
        <p:sp>
          <p:nvSpPr>
            <p:cNvPr id="159811" name="Line 67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68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813" name="Line 69"/>
          <p:cNvSpPr>
            <a:spLocks noChangeShapeType="1"/>
          </p:cNvSpPr>
          <p:nvPr/>
        </p:nvSpPr>
        <p:spPr bwMode="auto">
          <a:xfrm>
            <a:off x="6948488" y="4292600"/>
            <a:ext cx="215900" cy="4318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 rot="15839480">
            <a:off x="6918325" y="4181475"/>
            <a:ext cx="142875" cy="288925"/>
            <a:chOff x="975" y="436"/>
            <a:chExt cx="90" cy="182"/>
          </a:xfrm>
        </p:grpSpPr>
        <p:sp>
          <p:nvSpPr>
            <p:cNvPr id="159815" name="Line 71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16" name="Line 72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817" name="Line 73"/>
          <p:cNvSpPr>
            <a:spLocks noChangeShapeType="1"/>
          </p:cNvSpPr>
          <p:nvPr/>
        </p:nvSpPr>
        <p:spPr bwMode="auto">
          <a:xfrm>
            <a:off x="5292725" y="4365625"/>
            <a:ext cx="358775" cy="71913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18" name="Line 74"/>
          <p:cNvSpPr>
            <a:spLocks noChangeShapeType="1"/>
          </p:cNvSpPr>
          <p:nvPr/>
        </p:nvSpPr>
        <p:spPr bwMode="auto">
          <a:xfrm flipV="1">
            <a:off x="5508625" y="4581525"/>
            <a:ext cx="647700" cy="2159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" name="Group 75"/>
          <p:cNvGrpSpPr>
            <a:grpSpLocks/>
          </p:cNvGrpSpPr>
          <p:nvPr/>
        </p:nvGrpSpPr>
        <p:grpSpPr bwMode="auto">
          <a:xfrm rot="37283650">
            <a:off x="5365750" y="4508500"/>
            <a:ext cx="142875" cy="288925"/>
            <a:chOff x="975" y="436"/>
            <a:chExt cx="90" cy="182"/>
          </a:xfrm>
        </p:grpSpPr>
        <p:sp>
          <p:nvSpPr>
            <p:cNvPr id="159820" name="Line 76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21" name="Line 77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78"/>
          <p:cNvGrpSpPr>
            <a:grpSpLocks/>
          </p:cNvGrpSpPr>
          <p:nvPr/>
        </p:nvGrpSpPr>
        <p:grpSpPr bwMode="auto">
          <a:xfrm rot="10258608">
            <a:off x="6084888" y="4435475"/>
            <a:ext cx="142875" cy="288925"/>
            <a:chOff x="975" y="436"/>
            <a:chExt cx="90" cy="182"/>
          </a:xfrm>
        </p:grpSpPr>
        <p:sp>
          <p:nvSpPr>
            <p:cNvPr id="159823" name="Line 79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24" name="Line 80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825" name="Line 81"/>
          <p:cNvSpPr>
            <a:spLocks noChangeShapeType="1"/>
          </p:cNvSpPr>
          <p:nvPr/>
        </p:nvSpPr>
        <p:spPr bwMode="auto">
          <a:xfrm flipV="1">
            <a:off x="1979613" y="4797425"/>
            <a:ext cx="720725" cy="50323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26" name="Line 82"/>
          <p:cNvSpPr>
            <a:spLocks noChangeShapeType="1"/>
          </p:cNvSpPr>
          <p:nvPr/>
        </p:nvSpPr>
        <p:spPr bwMode="auto">
          <a:xfrm>
            <a:off x="2051050" y="5300663"/>
            <a:ext cx="288925" cy="7302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27" name="Line 83"/>
          <p:cNvSpPr>
            <a:spLocks noChangeShapeType="1"/>
          </p:cNvSpPr>
          <p:nvPr/>
        </p:nvSpPr>
        <p:spPr bwMode="auto">
          <a:xfrm flipV="1">
            <a:off x="2339975" y="5300663"/>
            <a:ext cx="647700" cy="7302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28" name="Line 84"/>
          <p:cNvSpPr>
            <a:spLocks noChangeShapeType="1"/>
          </p:cNvSpPr>
          <p:nvPr/>
        </p:nvSpPr>
        <p:spPr bwMode="auto">
          <a:xfrm flipV="1">
            <a:off x="2987675" y="5084763"/>
            <a:ext cx="144463" cy="217487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29" name="Line 85"/>
          <p:cNvSpPr>
            <a:spLocks noChangeShapeType="1"/>
          </p:cNvSpPr>
          <p:nvPr/>
        </p:nvSpPr>
        <p:spPr bwMode="auto">
          <a:xfrm flipH="1" flipV="1">
            <a:off x="3059113" y="4868863"/>
            <a:ext cx="73025" cy="2159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0" name="Line 86"/>
          <p:cNvSpPr>
            <a:spLocks noChangeShapeType="1"/>
          </p:cNvSpPr>
          <p:nvPr/>
        </p:nvSpPr>
        <p:spPr bwMode="auto">
          <a:xfrm flipV="1">
            <a:off x="3059113" y="4581525"/>
            <a:ext cx="720725" cy="28733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1" name="Line 87"/>
          <p:cNvSpPr>
            <a:spLocks noChangeShapeType="1"/>
          </p:cNvSpPr>
          <p:nvPr/>
        </p:nvSpPr>
        <p:spPr bwMode="auto">
          <a:xfrm flipV="1">
            <a:off x="3563938" y="4149725"/>
            <a:ext cx="503237" cy="214313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2" name="Line 88"/>
          <p:cNvSpPr>
            <a:spLocks noChangeShapeType="1"/>
          </p:cNvSpPr>
          <p:nvPr/>
        </p:nvSpPr>
        <p:spPr bwMode="auto">
          <a:xfrm flipH="1" flipV="1">
            <a:off x="3851275" y="3860800"/>
            <a:ext cx="215900" cy="28892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3" name="Line 89"/>
          <p:cNvSpPr>
            <a:spLocks noChangeShapeType="1"/>
          </p:cNvSpPr>
          <p:nvPr/>
        </p:nvSpPr>
        <p:spPr bwMode="auto">
          <a:xfrm flipH="1" flipV="1">
            <a:off x="3563938" y="4365625"/>
            <a:ext cx="144462" cy="2159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4" name="Line 90"/>
          <p:cNvSpPr>
            <a:spLocks noChangeShapeType="1"/>
          </p:cNvSpPr>
          <p:nvPr/>
        </p:nvSpPr>
        <p:spPr bwMode="auto">
          <a:xfrm>
            <a:off x="3708400" y="4579938"/>
            <a:ext cx="863600" cy="1587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5" name="Line 91"/>
          <p:cNvSpPr>
            <a:spLocks noChangeShapeType="1"/>
          </p:cNvSpPr>
          <p:nvPr/>
        </p:nvSpPr>
        <p:spPr bwMode="auto">
          <a:xfrm flipV="1">
            <a:off x="4572000" y="4149725"/>
            <a:ext cx="1223963" cy="4318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6" name="Line 92"/>
          <p:cNvSpPr>
            <a:spLocks noChangeShapeType="1"/>
          </p:cNvSpPr>
          <p:nvPr/>
        </p:nvSpPr>
        <p:spPr bwMode="auto">
          <a:xfrm flipV="1">
            <a:off x="5795963" y="3429000"/>
            <a:ext cx="792162" cy="71913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7" name="Line 93"/>
          <p:cNvSpPr>
            <a:spLocks noChangeShapeType="1"/>
          </p:cNvSpPr>
          <p:nvPr/>
        </p:nvSpPr>
        <p:spPr bwMode="auto">
          <a:xfrm flipV="1">
            <a:off x="6588125" y="3429000"/>
            <a:ext cx="504825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8" name="Line 94"/>
          <p:cNvSpPr>
            <a:spLocks noChangeShapeType="1"/>
          </p:cNvSpPr>
          <p:nvPr/>
        </p:nvSpPr>
        <p:spPr bwMode="auto">
          <a:xfrm flipV="1">
            <a:off x="7019925" y="3068638"/>
            <a:ext cx="647700" cy="360362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39" name="Line 95"/>
          <p:cNvSpPr>
            <a:spLocks noChangeShapeType="1"/>
          </p:cNvSpPr>
          <p:nvPr/>
        </p:nvSpPr>
        <p:spPr bwMode="auto">
          <a:xfrm flipV="1">
            <a:off x="7667625" y="3068638"/>
            <a:ext cx="936625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0" name="Line 96"/>
          <p:cNvSpPr>
            <a:spLocks noChangeShapeType="1"/>
          </p:cNvSpPr>
          <p:nvPr/>
        </p:nvSpPr>
        <p:spPr bwMode="auto">
          <a:xfrm>
            <a:off x="7380288" y="3284538"/>
            <a:ext cx="287337" cy="7302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1" name="Line 97"/>
          <p:cNvSpPr>
            <a:spLocks noChangeShapeType="1"/>
          </p:cNvSpPr>
          <p:nvPr/>
        </p:nvSpPr>
        <p:spPr bwMode="auto">
          <a:xfrm flipH="1" flipV="1">
            <a:off x="6588125" y="2997200"/>
            <a:ext cx="0" cy="4318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2" name="Line 98"/>
          <p:cNvSpPr>
            <a:spLocks noChangeShapeType="1"/>
          </p:cNvSpPr>
          <p:nvPr/>
        </p:nvSpPr>
        <p:spPr bwMode="auto">
          <a:xfrm flipV="1">
            <a:off x="6588125" y="2708275"/>
            <a:ext cx="431800" cy="28892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3" name="Line 99"/>
          <p:cNvSpPr>
            <a:spLocks noChangeShapeType="1"/>
          </p:cNvSpPr>
          <p:nvPr/>
        </p:nvSpPr>
        <p:spPr bwMode="auto">
          <a:xfrm flipV="1">
            <a:off x="7019925" y="2133600"/>
            <a:ext cx="144463" cy="57467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4" name="Line 100"/>
          <p:cNvSpPr>
            <a:spLocks noChangeShapeType="1"/>
          </p:cNvSpPr>
          <p:nvPr/>
        </p:nvSpPr>
        <p:spPr bwMode="auto">
          <a:xfrm>
            <a:off x="6804025" y="1916113"/>
            <a:ext cx="360363" cy="28892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5" name="Line 101"/>
          <p:cNvSpPr>
            <a:spLocks noChangeShapeType="1"/>
          </p:cNvSpPr>
          <p:nvPr/>
        </p:nvSpPr>
        <p:spPr bwMode="auto">
          <a:xfrm>
            <a:off x="6443663" y="1196975"/>
            <a:ext cx="360362" cy="71913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6" name="Line 102"/>
          <p:cNvSpPr>
            <a:spLocks noChangeShapeType="1"/>
          </p:cNvSpPr>
          <p:nvPr/>
        </p:nvSpPr>
        <p:spPr bwMode="auto">
          <a:xfrm>
            <a:off x="6443663" y="404813"/>
            <a:ext cx="0" cy="792162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847" name="Line 103"/>
          <p:cNvSpPr>
            <a:spLocks noChangeShapeType="1"/>
          </p:cNvSpPr>
          <p:nvPr/>
        </p:nvSpPr>
        <p:spPr bwMode="auto">
          <a:xfrm flipH="1">
            <a:off x="6443663" y="404813"/>
            <a:ext cx="576262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" name="Group 104"/>
          <p:cNvGrpSpPr>
            <a:grpSpLocks/>
          </p:cNvGrpSpPr>
          <p:nvPr/>
        </p:nvGrpSpPr>
        <p:grpSpPr bwMode="auto">
          <a:xfrm>
            <a:off x="2211388" y="4910138"/>
            <a:ext cx="142875" cy="288925"/>
            <a:chOff x="975" y="436"/>
            <a:chExt cx="90" cy="182"/>
          </a:xfrm>
        </p:grpSpPr>
        <p:sp>
          <p:nvSpPr>
            <p:cNvPr id="159849" name="Line 105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50" name="Line 106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2411413" y="5227638"/>
            <a:ext cx="142875" cy="288925"/>
            <a:chOff x="975" y="436"/>
            <a:chExt cx="90" cy="182"/>
          </a:xfrm>
        </p:grpSpPr>
        <p:sp>
          <p:nvSpPr>
            <p:cNvPr id="159852" name="Line 108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53" name="Line 109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13"/>
          <p:cNvGrpSpPr>
            <a:grpSpLocks/>
          </p:cNvGrpSpPr>
          <p:nvPr/>
        </p:nvGrpSpPr>
        <p:grpSpPr bwMode="auto">
          <a:xfrm rot="-3067611">
            <a:off x="3059113" y="5013325"/>
            <a:ext cx="142875" cy="288925"/>
            <a:chOff x="975" y="436"/>
            <a:chExt cx="90" cy="182"/>
          </a:xfrm>
        </p:grpSpPr>
        <p:sp>
          <p:nvSpPr>
            <p:cNvPr id="159858" name="Line 114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59" name="Line 115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16"/>
          <p:cNvGrpSpPr>
            <a:grpSpLocks/>
          </p:cNvGrpSpPr>
          <p:nvPr/>
        </p:nvGrpSpPr>
        <p:grpSpPr bwMode="auto">
          <a:xfrm>
            <a:off x="3348038" y="4581525"/>
            <a:ext cx="142875" cy="288925"/>
            <a:chOff x="975" y="436"/>
            <a:chExt cx="90" cy="182"/>
          </a:xfrm>
        </p:grpSpPr>
        <p:sp>
          <p:nvSpPr>
            <p:cNvPr id="159861" name="Line 117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62" name="Line 118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22"/>
          <p:cNvGrpSpPr>
            <a:grpSpLocks/>
          </p:cNvGrpSpPr>
          <p:nvPr/>
        </p:nvGrpSpPr>
        <p:grpSpPr bwMode="auto">
          <a:xfrm>
            <a:off x="4575175" y="4402138"/>
            <a:ext cx="142875" cy="288925"/>
            <a:chOff x="975" y="436"/>
            <a:chExt cx="90" cy="182"/>
          </a:xfrm>
        </p:grpSpPr>
        <p:sp>
          <p:nvSpPr>
            <p:cNvPr id="159867" name="Line 123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124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25"/>
          <p:cNvGrpSpPr>
            <a:grpSpLocks/>
          </p:cNvGrpSpPr>
          <p:nvPr/>
        </p:nvGrpSpPr>
        <p:grpSpPr bwMode="auto">
          <a:xfrm>
            <a:off x="5076825" y="4221163"/>
            <a:ext cx="142875" cy="288925"/>
            <a:chOff x="975" y="436"/>
            <a:chExt cx="90" cy="182"/>
          </a:xfrm>
        </p:grpSpPr>
        <p:sp>
          <p:nvSpPr>
            <p:cNvPr id="159870" name="Line 126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71" name="Line 127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28"/>
          <p:cNvGrpSpPr>
            <a:grpSpLocks/>
          </p:cNvGrpSpPr>
          <p:nvPr/>
        </p:nvGrpSpPr>
        <p:grpSpPr bwMode="auto">
          <a:xfrm>
            <a:off x="5724525" y="4005263"/>
            <a:ext cx="142875" cy="288925"/>
            <a:chOff x="975" y="436"/>
            <a:chExt cx="90" cy="182"/>
          </a:xfrm>
        </p:grpSpPr>
        <p:sp>
          <p:nvSpPr>
            <p:cNvPr id="159873" name="Line 129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74" name="Line 130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31"/>
          <p:cNvGrpSpPr>
            <a:grpSpLocks/>
          </p:cNvGrpSpPr>
          <p:nvPr/>
        </p:nvGrpSpPr>
        <p:grpSpPr bwMode="auto">
          <a:xfrm>
            <a:off x="6227763" y="3573463"/>
            <a:ext cx="142875" cy="288925"/>
            <a:chOff x="975" y="436"/>
            <a:chExt cx="90" cy="182"/>
          </a:xfrm>
        </p:grpSpPr>
        <p:sp>
          <p:nvSpPr>
            <p:cNvPr id="159876" name="Line 132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77" name="Line 133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34"/>
          <p:cNvGrpSpPr>
            <a:grpSpLocks/>
          </p:cNvGrpSpPr>
          <p:nvPr/>
        </p:nvGrpSpPr>
        <p:grpSpPr bwMode="auto">
          <a:xfrm rot="16200000">
            <a:off x="6445250" y="3140075"/>
            <a:ext cx="142875" cy="288925"/>
            <a:chOff x="975" y="436"/>
            <a:chExt cx="90" cy="182"/>
          </a:xfrm>
        </p:grpSpPr>
        <p:sp>
          <p:nvSpPr>
            <p:cNvPr id="159879" name="Line 135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80" name="Line 136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37"/>
          <p:cNvGrpSpPr>
            <a:grpSpLocks/>
          </p:cNvGrpSpPr>
          <p:nvPr/>
        </p:nvGrpSpPr>
        <p:grpSpPr bwMode="auto">
          <a:xfrm rot="18532390">
            <a:off x="6516688" y="2852738"/>
            <a:ext cx="142875" cy="288925"/>
            <a:chOff x="975" y="436"/>
            <a:chExt cx="90" cy="182"/>
          </a:xfrm>
        </p:grpSpPr>
        <p:sp>
          <p:nvSpPr>
            <p:cNvPr id="159882" name="Line 138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83" name="Line 139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40"/>
          <p:cNvGrpSpPr>
            <a:grpSpLocks/>
          </p:cNvGrpSpPr>
          <p:nvPr/>
        </p:nvGrpSpPr>
        <p:grpSpPr bwMode="auto">
          <a:xfrm rot="18532390">
            <a:off x="6950075" y="2419350"/>
            <a:ext cx="142875" cy="288925"/>
            <a:chOff x="975" y="436"/>
            <a:chExt cx="90" cy="182"/>
          </a:xfrm>
        </p:grpSpPr>
        <p:sp>
          <p:nvSpPr>
            <p:cNvPr id="159885" name="Line 141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86" name="Line 142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43"/>
          <p:cNvGrpSpPr>
            <a:grpSpLocks/>
          </p:cNvGrpSpPr>
          <p:nvPr/>
        </p:nvGrpSpPr>
        <p:grpSpPr bwMode="auto">
          <a:xfrm rot="16200000">
            <a:off x="7092950" y="2060575"/>
            <a:ext cx="142875" cy="288925"/>
            <a:chOff x="975" y="436"/>
            <a:chExt cx="90" cy="182"/>
          </a:xfrm>
        </p:grpSpPr>
        <p:sp>
          <p:nvSpPr>
            <p:cNvPr id="159888" name="Line 144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89" name="Line 145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39" name="Group 146"/>
          <p:cNvGrpSpPr>
            <a:grpSpLocks/>
          </p:cNvGrpSpPr>
          <p:nvPr/>
        </p:nvGrpSpPr>
        <p:grpSpPr bwMode="auto">
          <a:xfrm rot="16200000">
            <a:off x="6662738" y="1697038"/>
            <a:ext cx="142875" cy="288925"/>
            <a:chOff x="975" y="436"/>
            <a:chExt cx="90" cy="182"/>
          </a:xfrm>
        </p:grpSpPr>
        <p:sp>
          <p:nvSpPr>
            <p:cNvPr id="159891" name="Line 147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148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44" name="Group 152"/>
          <p:cNvGrpSpPr>
            <a:grpSpLocks/>
          </p:cNvGrpSpPr>
          <p:nvPr/>
        </p:nvGrpSpPr>
        <p:grpSpPr bwMode="auto">
          <a:xfrm rot="16200000">
            <a:off x="6445250" y="1101725"/>
            <a:ext cx="142875" cy="288925"/>
            <a:chOff x="975" y="436"/>
            <a:chExt cx="90" cy="182"/>
          </a:xfrm>
        </p:grpSpPr>
        <p:sp>
          <p:nvSpPr>
            <p:cNvPr id="159897" name="Line 153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898" name="Line 154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47" name="Group 155"/>
          <p:cNvGrpSpPr>
            <a:grpSpLocks/>
          </p:cNvGrpSpPr>
          <p:nvPr/>
        </p:nvGrpSpPr>
        <p:grpSpPr bwMode="auto">
          <a:xfrm rot="37283650">
            <a:off x="3852863" y="3741738"/>
            <a:ext cx="142875" cy="288925"/>
            <a:chOff x="975" y="436"/>
            <a:chExt cx="90" cy="182"/>
          </a:xfrm>
        </p:grpSpPr>
        <p:sp>
          <p:nvSpPr>
            <p:cNvPr id="159900" name="Line 156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01" name="Line 157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48" name="Group 158"/>
          <p:cNvGrpSpPr>
            <a:grpSpLocks/>
          </p:cNvGrpSpPr>
          <p:nvPr/>
        </p:nvGrpSpPr>
        <p:grpSpPr bwMode="auto">
          <a:xfrm rot="22674208">
            <a:off x="3851275" y="4437063"/>
            <a:ext cx="142875" cy="288925"/>
            <a:chOff x="975" y="436"/>
            <a:chExt cx="90" cy="182"/>
          </a:xfrm>
        </p:grpSpPr>
        <p:sp>
          <p:nvSpPr>
            <p:cNvPr id="159903" name="Line 159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04" name="Line 160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49" name="Group 161"/>
          <p:cNvGrpSpPr>
            <a:grpSpLocks/>
          </p:cNvGrpSpPr>
          <p:nvPr/>
        </p:nvGrpSpPr>
        <p:grpSpPr bwMode="auto">
          <a:xfrm rot="19522921" flipH="1">
            <a:off x="2579688" y="4670425"/>
            <a:ext cx="144462" cy="288925"/>
            <a:chOff x="975" y="436"/>
            <a:chExt cx="90" cy="182"/>
          </a:xfrm>
        </p:grpSpPr>
        <p:sp>
          <p:nvSpPr>
            <p:cNvPr id="159906" name="Line 162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07" name="Line 163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50" name="Group 164"/>
          <p:cNvGrpSpPr>
            <a:grpSpLocks/>
          </p:cNvGrpSpPr>
          <p:nvPr/>
        </p:nvGrpSpPr>
        <p:grpSpPr bwMode="auto">
          <a:xfrm>
            <a:off x="6732588" y="3284538"/>
            <a:ext cx="142875" cy="288925"/>
            <a:chOff x="975" y="436"/>
            <a:chExt cx="90" cy="182"/>
          </a:xfrm>
        </p:grpSpPr>
        <p:sp>
          <p:nvSpPr>
            <p:cNvPr id="159909" name="Line 165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10" name="Line 166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51" name="Group 167"/>
          <p:cNvGrpSpPr>
            <a:grpSpLocks/>
          </p:cNvGrpSpPr>
          <p:nvPr/>
        </p:nvGrpSpPr>
        <p:grpSpPr bwMode="auto">
          <a:xfrm rot="17464398">
            <a:off x="6373813" y="476250"/>
            <a:ext cx="142875" cy="288925"/>
            <a:chOff x="975" y="436"/>
            <a:chExt cx="90" cy="182"/>
          </a:xfrm>
        </p:grpSpPr>
        <p:sp>
          <p:nvSpPr>
            <p:cNvPr id="159912" name="Line 168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13" name="Line 169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52" name="Group 170"/>
          <p:cNvGrpSpPr>
            <a:grpSpLocks/>
          </p:cNvGrpSpPr>
          <p:nvPr/>
        </p:nvGrpSpPr>
        <p:grpSpPr bwMode="auto">
          <a:xfrm>
            <a:off x="7164388" y="3141663"/>
            <a:ext cx="142875" cy="288925"/>
            <a:chOff x="975" y="436"/>
            <a:chExt cx="90" cy="182"/>
          </a:xfrm>
        </p:grpSpPr>
        <p:sp>
          <p:nvSpPr>
            <p:cNvPr id="159915" name="Line 171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172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53" name="Group 173"/>
          <p:cNvGrpSpPr>
            <a:grpSpLocks/>
          </p:cNvGrpSpPr>
          <p:nvPr/>
        </p:nvGrpSpPr>
        <p:grpSpPr bwMode="auto">
          <a:xfrm rot="2196916">
            <a:off x="7554913" y="3205163"/>
            <a:ext cx="142875" cy="288925"/>
            <a:chOff x="975" y="436"/>
            <a:chExt cx="90" cy="182"/>
          </a:xfrm>
        </p:grpSpPr>
        <p:sp>
          <p:nvSpPr>
            <p:cNvPr id="159918" name="Line 174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19" name="Line 175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54" name="Group 176"/>
          <p:cNvGrpSpPr>
            <a:grpSpLocks/>
          </p:cNvGrpSpPr>
          <p:nvPr/>
        </p:nvGrpSpPr>
        <p:grpSpPr bwMode="auto">
          <a:xfrm rot="19192233">
            <a:off x="7597775" y="2924175"/>
            <a:ext cx="142875" cy="288925"/>
            <a:chOff x="975" y="436"/>
            <a:chExt cx="90" cy="182"/>
          </a:xfrm>
        </p:grpSpPr>
        <p:sp>
          <p:nvSpPr>
            <p:cNvPr id="159921" name="Line 177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22" name="Line 178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55" name="Group 179"/>
          <p:cNvGrpSpPr>
            <a:grpSpLocks/>
          </p:cNvGrpSpPr>
          <p:nvPr/>
        </p:nvGrpSpPr>
        <p:grpSpPr bwMode="auto">
          <a:xfrm rot="22674208">
            <a:off x="8482013" y="2924175"/>
            <a:ext cx="142875" cy="288925"/>
            <a:chOff x="975" y="436"/>
            <a:chExt cx="90" cy="182"/>
          </a:xfrm>
        </p:grpSpPr>
        <p:sp>
          <p:nvSpPr>
            <p:cNvPr id="159924" name="Line 180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25" name="Line 181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926" name="AutoShape 182"/>
          <p:cNvSpPr>
            <a:spLocks noChangeArrowheads="1"/>
          </p:cNvSpPr>
          <p:nvPr/>
        </p:nvSpPr>
        <p:spPr bwMode="auto">
          <a:xfrm rot="2580782">
            <a:off x="120098" y="4935656"/>
            <a:ext cx="407370" cy="512631"/>
          </a:xfrm>
          <a:prstGeom prst="rightArrow">
            <a:avLst>
              <a:gd name="adj1" fmla="val 25231"/>
              <a:gd name="adj2" fmla="val 45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927" name="AutoShape 183"/>
          <p:cNvSpPr>
            <a:spLocks noChangeArrowheads="1"/>
          </p:cNvSpPr>
          <p:nvPr/>
        </p:nvSpPr>
        <p:spPr bwMode="auto">
          <a:xfrm rot="13971556">
            <a:off x="3614737" y="3594101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928" name="AutoShape 184"/>
          <p:cNvSpPr>
            <a:spLocks noChangeArrowheads="1"/>
          </p:cNvSpPr>
          <p:nvPr/>
        </p:nvSpPr>
        <p:spPr bwMode="auto">
          <a:xfrm rot="13971556">
            <a:off x="6711950" y="4025901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929" name="AutoShape 185"/>
          <p:cNvSpPr>
            <a:spLocks noChangeArrowheads="1"/>
          </p:cNvSpPr>
          <p:nvPr/>
        </p:nvSpPr>
        <p:spPr bwMode="auto">
          <a:xfrm rot="508027">
            <a:off x="8675688" y="2924175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930" name="AutoShape 186"/>
          <p:cNvSpPr>
            <a:spLocks noChangeArrowheads="1"/>
          </p:cNvSpPr>
          <p:nvPr/>
        </p:nvSpPr>
        <p:spPr bwMode="auto">
          <a:xfrm rot="508027">
            <a:off x="7812088" y="3284538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931" name="AutoShape 187"/>
          <p:cNvSpPr>
            <a:spLocks noChangeArrowheads="1"/>
          </p:cNvSpPr>
          <p:nvPr/>
        </p:nvSpPr>
        <p:spPr bwMode="auto">
          <a:xfrm rot="-1549260">
            <a:off x="6227763" y="4365625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932" name="AutoShape 188"/>
          <p:cNvSpPr>
            <a:spLocks noChangeArrowheads="1"/>
          </p:cNvSpPr>
          <p:nvPr/>
        </p:nvSpPr>
        <p:spPr bwMode="auto">
          <a:xfrm rot="-1549260">
            <a:off x="2771775" y="4581525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933" name="AutoShape 189"/>
          <p:cNvSpPr>
            <a:spLocks noChangeArrowheads="1"/>
          </p:cNvSpPr>
          <p:nvPr/>
        </p:nvSpPr>
        <p:spPr bwMode="auto">
          <a:xfrm rot="-1549260">
            <a:off x="7092950" y="188913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937" name="Line 193"/>
          <p:cNvSpPr>
            <a:spLocks noChangeShapeType="1"/>
          </p:cNvSpPr>
          <p:nvPr/>
        </p:nvSpPr>
        <p:spPr bwMode="auto">
          <a:xfrm flipH="1" flipV="1">
            <a:off x="6854825" y="233363"/>
            <a:ext cx="98425" cy="18732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9956" name="Group 190"/>
          <p:cNvGrpSpPr>
            <a:grpSpLocks/>
          </p:cNvGrpSpPr>
          <p:nvPr/>
        </p:nvGrpSpPr>
        <p:grpSpPr bwMode="auto">
          <a:xfrm rot="19522921" flipH="1">
            <a:off x="6899275" y="255588"/>
            <a:ext cx="144463" cy="288925"/>
            <a:chOff x="975" y="436"/>
            <a:chExt cx="90" cy="182"/>
          </a:xfrm>
        </p:grpSpPr>
        <p:sp>
          <p:nvSpPr>
            <p:cNvPr id="159935" name="Line 191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36" name="Line 192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938" name="Line 194"/>
          <p:cNvSpPr>
            <a:spLocks noChangeShapeType="1"/>
          </p:cNvSpPr>
          <p:nvPr/>
        </p:nvSpPr>
        <p:spPr bwMode="auto">
          <a:xfrm flipH="1">
            <a:off x="6272213" y="246063"/>
            <a:ext cx="576262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9957" name="Group 195"/>
          <p:cNvGrpSpPr>
            <a:grpSpLocks/>
          </p:cNvGrpSpPr>
          <p:nvPr/>
        </p:nvGrpSpPr>
        <p:grpSpPr bwMode="auto">
          <a:xfrm rot="19522921" flipH="1">
            <a:off x="6224588" y="115888"/>
            <a:ext cx="144462" cy="288925"/>
            <a:chOff x="975" y="436"/>
            <a:chExt cx="90" cy="182"/>
          </a:xfrm>
        </p:grpSpPr>
        <p:sp>
          <p:nvSpPr>
            <p:cNvPr id="159940" name="Line 196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41" name="Line 197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942" name="AutoShape 198"/>
          <p:cNvSpPr>
            <a:spLocks noChangeArrowheads="1"/>
          </p:cNvSpPr>
          <p:nvPr/>
        </p:nvSpPr>
        <p:spPr bwMode="auto">
          <a:xfrm rot="10550868">
            <a:off x="5913438" y="188913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943" name="Line 199"/>
          <p:cNvSpPr>
            <a:spLocks noChangeShapeType="1"/>
          </p:cNvSpPr>
          <p:nvPr/>
        </p:nvSpPr>
        <p:spPr bwMode="auto">
          <a:xfrm flipV="1">
            <a:off x="3994150" y="5094288"/>
            <a:ext cx="577850" cy="195262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9958" name="Group 200"/>
          <p:cNvGrpSpPr>
            <a:grpSpLocks/>
          </p:cNvGrpSpPr>
          <p:nvPr/>
        </p:nvGrpSpPr>
        <p:grpSpPr bwMode="auto">
          <a:xfrm>
            <a:off x="4432300" y="4959350"/>
            <a:ext cx="142875" cy="288925"/>
            <a:chOff x="975" y="436"/>
            <a:chExt cx="90" cy="182"/>
          </a:xfrm>
        </p:grpSpPr>
        <p:sp>
          <p:nvSpPr>
            <p:cNvPr id="159945" name="Line 201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946" name="Line 202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" name="AutoShape 187"/>
          <p:cNvSpPr>
            <a:spLocks noChangeArrowheads="1"/>
          </p:cNvSpPr>
          <p:nvPr/>
        </p:nvSpPr>
        <p:spPr bwMode="auto">
          <a:xfrm rot="-1549260">
            <a:off x="4608514" y="4889501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AutoShape 198"/>
          <p:cNvSpPr>
            <a:spLocks noChangeArrowheads="1"/>
          </p:cNvSpPr>
          <p:nvPr/>
        </p:nvSpPr>
        <p:spPr bwMode="auto">
          <a:xfrm rot="14993706">
            <a:off x="3494088" y="4770438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153025" y="304800"/>
            <a:ext cx="110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outfalls</a:t>
            </a:r>
            <a:endParaRPr lang="en-US" sz="2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952500" y="5981700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1</a:t>
            </a:r>
            <a:endParaRPr lang="en-US" sz="2800" dirty="0"/>
          </a:p>
        </p:txBody>
      </p:sp>
      <p:grpSp>
        <p:nvGrpSpPr>
          <p:cNvPr id="159959" name="Group 14"/>
          <p:cNvGrpSpPr>
            <a:grpSpLocks/>
          </p:cNvGrpSpPr>
          <p:nvPr/>
        </p:nvGrpSpPr>
        <p:grpSpPr bwMode="auto">
          <a:xfrm>
            <a:off x="541338" y="5535613"/>
            <a:ext cx="142875" cy="288925"/>
            <a:chOff x="975" y="436"/>
            <a:chExt cx="90" cy="182"/>
          </a:xfrm>
        </p:grpSpPr>
        <p:sp>
          <p:nvSpPr>
            <p:cNvPr id="192" name="Line 15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6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960" name="Group 70"/>
          <p:cNvGrpSpPr>
            <a:grpSpLocks/>
          </p:cNvGrpSpPr>
          <p:nvPr/>
        </p:nvGrpSpPr>
        <p:grpSpPr bwMode="auto">
          <a:xfrm rot="15839480">
            <a:off x="7061201" y="4467225"/>
            <a:ext cx="142875" cy="288925"/>
            <a:chOff x="975" y="436"/>
            <a:chExt cx="90" cy="182"/>
          </a:xfrm>
        </p:grpSpPr>
        <p:sp>
          <p:nvSpPr>
            <p:cNvPr id="195" name="Line 71"/>
            <p:cNvSpPr>
              <a:spLocks noChangeShapeType="1"/>
            </p:cNvSpPr>
            <p:nvPr/>
          </p:nvSpPr>
          <p:spPr bwMode="auto">
            <a:xfrm>
              <a:off x="975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72"/>
            <p:cNvSpPr>
              <a:spLocks noChangeShapeType="1"/>
            </p:cNvSpPr>
            <p:nvPr/>
          </p:nvSpPr>
          <p:spPr bwMode="auto">
            <a:xfrm>
              <a:off x="1020" y="436"/>
              <a:ext cx="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" name="AutoShape 183"/>
          <p:cNvSpPr>
            <a:spLocks noChangeArrowheads="1"/>
          </p:cNvSpPr>
          <p:nvPr/>
        </p:nvSpPr>
        <p:spPr bwMode="auto">
          <a:xfrm rot="5661336">
            <a:off x="130354" y="5984877"/>
            <a:ext cx="257175" cy="215900"/>
          </a:xfrm>
          <a:prstGeom prst="rightArrow">
            <a:avLst>
              <a:gd name="adj1" fmla="val 25870"/>
              <a:gd name="adj2" fmla="val 5419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Title 1"/>
          <p:cNvSpPr txBox="1">
            <a:spLocks/>
          </p:cNvSpPr>
          <p:nvPr/>
        </p:nvSpPr>
        <p:spPr>
          <a:xfrm>
            <a:off x="962025" y="6181725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 of water distribution in an open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17" descr="Photo: White clover (Trifolium repens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867400" y="4702178"/>
            <a:ext cx="32766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59313" y="314326"/>
            <a:ext cx="4141787" cy="1670051"/>
          </a:xfrm>
          <a:noFill/>
        </p:spPr>
        <p:txBody>
          <a:bodyPr wrap="none">
            <a:norm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Efficiency &lt; 50% </a:t>
            </a:r>
          </a:p>
          <a:p>
            <a:pPr>
              <a:spcBef>
                <a:spcPct val="0"/>
              </a:spcBef>
            </a:pPr>
            <a:r>
              <a:rPr lang="en-AU" sz="2400" b="1" dirty="0">
                <a:solidFill>
                  <a:srgbClr val="FF0000"/>
                </a:solidFill>
              </a:rPr>
              <a:t>Over-irrigation leads </a:t>
            </a:r>
            <a:br>
              <a:rPr lang="en-AU" sz="2400" b="1" dirty="0">
                <a:solidFill>
                  <a:srgbClr val="FF0000"/>
                </a:solidFill>
              </a:rPr>
            </a:br>
            <a:r>
              <a:rPr lang="en-AU" sz="2400" b="1" dirty="0">
                <a:solidFill>
                  <a:srgbClr val="FF0000"/>
                </a:solidFill>
              </a:rPr>
              <a:t>to soil </a:t>
            </a:r>
            <a:r>
              <a:rPr lang="en-AU" sz="2400" b="1" dirty="0" smtClean="0">
                <a:solidFill>
                  <a:srgbClr val="FF0000"/>
                </a:solidFill>
              </a:rPr>
              <a:t>degradation</a:t>
            </a:r>
          </a:p>
          <a:p>
            <a:pPr>
              <a:spcBef>
                <a:spcPct val="0"/>
              </a:spcBef>
            </a:pPr>
            <a:r>
              <a:rPr lang="en-AU" sz="2400" b="1" dirty="0" smtClean="0">
                <a:solidFill>
                  <a:srgbClr val="FF0000"/>
                </a:solidFill>
              </a:rPr>
              <a:t>Poor accountability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0709" name="Picture 8" descr="Hume D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90"/>
            <a:ext cx="39243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0711" name="Picture 14" descr="Cotton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5725" y="3590926"/>
            <a:ext cx="3163838" cy="217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347014" y="933262"/>
            <a:ext cx="32195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Dam evaporation ≈ 10%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Dam release  100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6314047" y="5352895"/>
            <a:ext cx="2329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Plants store (1%)</a:t>
            </a:r>
            <a:r>
              <a:rPr lang="en-AU" sz="2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AU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0.4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523877" y="5270521"/>
            <a:ext cx="5591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AU" sz="2400" b="1" dirty="0">
                <a:solidFill>
                  <a:srgbClr val="006600"/>
                </a:solidFill>
              </a:rPr>
              <a:t> Low energy footprint</a:t>
            </a:r>
          </a:p>
          <a:p>
            <a:pPr>
              <a:buFontTx/>
              <a:buChar char="•"/>
            </a:pPr>
            <a:r>
              <a:rPr lang="en-AU" sz="2400" b="1" dirty="0">
                <a:solidFill>
                  <a:srgbClr val="006600"/>
                </a:solidFill>
              </a:rPr>
              <a:t> More </a:t>
            </a:r>
            <a:r>
              <a:rPr lang="en-AU" sz="2400" b="1" dirty="0" smtClean="0">
                <a:solidFill>
                  <a:srgbClr val="006600"/>
                </a:solidFill>
              </a:rPr>
              <a:t>productive, more reliable farming</a:t>
            </a:r>
            <a:endParaRPr lang="en-AU" sz="2400" b="1" dirty="0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r>
              <a:rPr lang="en-AU" sz="2400" b="1" dirty="0">
                <a:solidFill>
                  <a:srgbClr val="006600"/>
                </a:solidFill>
              </a:rPr>
              <a:t> 50% of all farm </a:t>
            </a:r>
            <a:r>
              <a:rPr lang="en-AU" sz="2400" b="1" dirty="0" smtClean="0">
                <a:solidFill>
                  <a:srgbClr val="006600"/>
                </a:solidFill>
              </a:rPr>
              <a:t>profits (on a small area)</a:t>
            </a:r>
          </a:p>
          <a:p>
            <a:pPr>
              <a:buFontTx/>
              <a:buChar char="•"/>
            </a:pPr>
            <a:r>
              <a:rPr lang="en-AU" sz="2400" b="1" dirty="0" smtClean="0">
                <a:solidFill>
                  <a:srgbClr val="006600"/>
                </a:solidFill>
              </a:rPr>
              <a:t> Farmers take all risk, ask for more water</a:t>
            </a:r>
          </a:p>
        </p:txBody>
      </p:sp>
      <p:pic>
        <p:nvPicPr>
          <p:cNvPr id="200710" name="Picture 6" descr="gat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8867" y="1695452"/>
            <a:ext cx="2333625" cy="32512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803447" y="2490787"/>
            <a:ext cx="145918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altLang="zh-CN" sz="2400" b="1" dirty="0" smtClean="0">
              <a:solidFill>
                <a:schemeClr val="bg1"/>
              </a:solidFill>
              <a:latin typeface="Rockwell" pitchFamily="18" charset="0"/>
              <a:ea typeface="宋体" pitchFamily="2" charset="-122"/>
            </a:endParaRP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Channel</a:t>
            </a:r>
            <a:r>
              <a:rPr lang="en-AU" sz="2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AU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b="1" dirty="0">
                <a:solidFill>
                  <a:schemeClr val="bg1"/>
                </a:solidFill>
                <a:cs typeface="Arial" pitchFamily="34" charset="0"/>
              </a:rPr>
              <a:t>to farm </a:t>
            </a:r>
            <a:br>
              <a:rPr lang="en-AU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consumes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&gt;30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33156" name="Picture 4" descr="P00019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8" y="2019292"/>
            <a:ext cx="23526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0719" name="Text Box 15"/>
          <p:cNvSpPr txBox="1">
            <a:spLocks noChangeArrowheads="1"/>
          </p:cNvSpPr>
          <p:nvPr/>
        </p:nvSpPr>
        <p:spPr bwMode="auto">
          <a:xfrm>
            <a:off x="-11982" y="2775873"/>
            <a:ext cx="22863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AU" sz="2000" b="1" dirty="0"/>
              <a:t> </a:t>
            </a:r>
            <a:r>
              <a:rPr lang="en-AU" sz="2000" b="1" dirty="0" smtClean="0"/>
              <a:t>Seepage</a:t>
            </a:r>
            <a:r>
              <a:rPr lang="zh-CN" altLang="en-US" sz="2000" b="1" dirty="0" smtClean="0">
                <a:solidFill>
                  <a:schemeClr val="accent1"/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AU" sz="2000" b="1" dirty="0" smtClean="0">
                <a:cs typeface="Arial" pitchFamily="34" charset="0"/>
              </a:rPr>
              <a:t>≈ 5 </a:t>
            </a:r>
            <a:endParaRPr lang="en-AU" sz="2000" b="1" dirty="0"/>
          </a:p>
          <a:p>
            <a:pPr>
              <a:buFontTx/>
              <a:buChar char="•"/>
            </a:pPr>
            <a:r>
              <a:rPr lang="en-AU" sz="2000" b="1" dirty="0"/>
              <a:t> </a:t>
            </a:r>
            <a:r>
              <a:rPr lang="en-AU" sz="2000" b="1" dirty="0" smtClean="0"/>
              <a:t>Evaporation</a:t>
            </a:r>
            <a:r>
              <a:rPr lang="en-AU" sz="2000" b="1" dirty="0" smtClean="0">
                <a:cs typeface="Arial" pitchFamily="34" charset="0"/>
              </a:rPr>
              <a:t>≈ 5 </a:t>
            </a:r>
            <a:endParaRPr lang="en-AU" sz="2000" b="1" dirty="0"/>
          </a:p>
          <a:p>
            <a:pPr>
              <a:buFontTx/>
              <a:buChar char="•"/>
            </a:pPr>
            <a:r>
              <a:rPr lang="en-AU" sz="2000" b="1" dirty="0"/>
              <a:t> </a:t>
            </a:r>
            <a:r>
              <a:rPr lang="en-AU" sz="2000" b="1" dirty="0" smtClean="0"/>
              <a:t>Outfalls</a:t>
            </a:r>
            <a:r>
              <a:rPr lang="en-AU" sz="2000" b="1" dirty="0" smtClean="0">
                <a:cs typeface="Arial" pitchFamily="34" charset="0"/>
              </a:rPr>
              <a:t>&gt; 5 </a:t>
            </a:r>
            <a:endParaRPr lang="en-AU" sz="2000" b="1" dirty="0"/>
          </a:p>
          <a:p>
            <a:pPr>
              <a:buFontTx/>
              <a:buChar char="•"/>
            </a:pPr>
            <a:r>
              <a:rPr lang="en-AU" sz="2000" b="1" dirty="0" smtClean="0"/>
              <a:t> Conservative over</a:t>
            </a:r>
            <a:br>
              <a:rPr lang="en-AU" sz="2000" b="1" dirty="0" smtClean="0"/>
            </a:br>
            <a:r>
              <a:rPr lang="en-AU" sz="2000" b="1" dirty="0" smtClean="0"/>
              <a:t>supply (due to the </a:t>
            </a:r>
            <a:br>
              <a:rPr lang="en-AU" sz="2000" b="1" dirty="0" smtClean="0"/>
            </a:br>
            <a:r>
              <a:rPr lang="en-AU" sz="2000" b="1" dirty="0" smtClean="0"/>
              <a:t>a</a:t>
            </a:r>
            <a:r>
              <a:rPr lang="en-AU" sz="2000" b="1" dirty="0" smtClean="0">
                <a:cs typeface="Arial" pitchFamily="34" charset="0"/>
              </a:rPr>
              <a:t>bove ≈ 15) </a:t>
            </a:r>
            <a:endParaRPr lang="en-US" sz="2000" b="1" dirty="0"/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7009498" y="3630428"/>
            <a:ext cx="20824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AU" sz="2400" b="1" dirty="0"/>
              <a:t> </a:t>
            </a:r>
            <a:r>
              <a:rPr lang="en-AU" sz="2400" b="1" dirty="0" smtClean="0"/>
              <a:t>Outfalls </a:t>
            </a:r>
            <a:r>
              <a:rPr lang="en-AU" sz="2400" b="1" dirty="0" smtClean="0">
                <a:cs typeface="Arial" pitchFamily="34" charset="0"/>
              </a:rPr>
              <a:t>≈ 15</a:t>
            </a:r>
            <a:endParaRPr lang="en-AU" sz="2400" b="1" dirty="0"/>
          </a:p>
          <a:p>
            <a:pPr>
              <a:buFontTx/>
              <a:buChar char="•"/>
            </a:pPr>
            <a:r>
              <a:rPr lang="en-AU" sz="2400" b="1" dirty="0"/>
              <a:t> </a:t>
            </a:r>
            <a:r>
              <a:rPr lang="en-AU" sz="2400" b="1" dirty="0" smtClean="0"/>
              <a:t>Seepage </a:t>
            </a:r>
            <a:r>
              <a:rPr lang="en-AU" sz="2400" b="1" dirty="0" smtClean="0">
                <a:cs typeface="Arial" pitchFamily="34" charset="0"/>
              </a:rPr>
              <a:t>≈ 15</a:t>
            </a:r>
            <a:endParaRPr lang="en-AU" sz="2400" b="1" dirty="0" smtClean="0"/>
          </a:p>
          <a:p>
            <a:pPr>
              <a:buFontTx/>
              <a:buChar char="•"/>
            </a:pPr>
            <a:r>
              <a:rPr lang="en-AU" sz="2400" b="1" dirty="0"/>
              <a:t> </a:t>
            </a:r>
            <a:r>
              <a:rPr lang="en-AU" sz="2400" b="1" dirty="0" smtClean="0"/>
              <a:t>Plants </a:t>
            </a:r>
            <a:r>
              <a:rPr lang="en-AU" sz="2400" b="1" dirty="0" smtClean="0">
                <a:cs typeface="Arial" pitchFamily="34" charset="0"/>
              </a:rPr>
              <a:t>≈ 40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481881" y="2238149"/>
            <a:ext cx="1430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cs typeface="Arial" pitchFamily="34" charset="0"/>
              </a:rPr>
              <a:t>Metering </a:t>
            </a:r>
            <a:br>
              <a:rPr lang="en-AU" sz="2400" b="1" dirty="0" smtClean="0">
                <a:cs typeface="Arial" pitchFamily="34" charset="0"/>
              </a:rPr>
            </a:br>
            <a:r>
              <a:rPr lang="en-AU" sz="2400" b="1" dirty="0" smtClean="0">
                <a:cs typeface="Arial" pitchFamily="34" charset="0"/>
              </a:rPr>
              <a:t>error</a:t>
            </a:r>
          </a:p>
          <a:p>
            <a:r>
              <a:rPr lang="en-AU" sz="2400" b="1" dirty="0">
                <a:cs typeface="Arial" pitchFamily="34" charset="0"/>
              </a:rPr>
              <a:t>±</a:t>
            </a:r>
            <a:r>
              <a:rPr lang="en-AU" sz="2400" b="1" dirty="0" smtClean="0">
                <a:cs typeface="Arial" pitchFamily="34" charset="0"/>
              </a:rPr>
              <a:t> 20%</a:t>
            </a:r>
            <a:endParaRPr lang="en-US" sz="2400" dirty="0"/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370301" y="4368952"/>
            <a:ext cx="2585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cs typeface="Arial" pitchFamily="34" charset="0"/>
              </a:rPr>
              <a:t>Farm gate to plant </a:t>
            </a:r>
            <a:br>
              <a:rPr lang="en-AU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consumes 30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66700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Irrigation using gravity </a:t>
            </a:r>
            <a:endParaRPr lang="en-A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ivenm\AppData\Local\Microsoft\Windows\Temporary Internet Files\Content.Outlook\SX1OLASA\Manual regulating control structure.jpg"/>
          <p:cNvPicPr>
            <a:picLocks noChangeAspect="1" noChangeArrowheads="1"/>
          </p:cNvPicPr>
          <p:nvPr/>
        </p:nvPicPr>
        <p:blipFill>
          <a:blip r:embed="rId2" cstate="print"/>
          <a:srcRect l="10943" r="40984"/>
          <a:stretch>
            <a:fillRect/>
          </a:stretch>
        </p:blipFill>
        <p:spPr bwMode="auto">
          <a:xfrm>
            <a:off x="-1" y="-16229"/>
            <a:ext cx="4981434" cy="6908222"/>
          </a:xfrm>
          <a:prstGeom prst="rect">
            <a:avLst/>
          </a:prstGeom>
          <a:noFill/>
        </p:spPr>
      </p:pic>
      <p:pic>
        <p:nvPicPr>
          <p:cNvPr id="52227" name="Picture 3" descr="C:\Users\ivenm\AppData\Local\Microsoft\Windows\Temporary Internet Files\Content.Outlook\SX1OLASA\Drop BS  MO.jpg"/>
          <p:cNvPicPr>
            <a:picLocks noChangeAspect="1" noChangeArrowheads="1"/>
          </p:cNvPicPr>
          <p:nvPr/>
        </p:nvPicPr>
        <p:blipFill>
          <a:blip r:embed="rId3" cstate="print"/>
          <a:srcRect l="21989" r="4248"/>
          <a:stretch>
            <a:fillRect/>
          </a:stretch>
        </p:blipFill>
        <p:spPr bwMode="auto">
          <a:xfrm>
            <a:off x="4972050" y="-1"/>
            <a:ext cx="4171950" cy="3787459"/>
          </a:xfrm>
          <a:prstGeom prst="rect">
            <a:avLst/>
          </a:prstGeom>
          <a:noFill/>
        </p:spPr>
      </p:pic>
      <p:pic>
        <p:nvPicPr>
          <p:cNvPr id="52228" name="Picture 4" descr="C:\Users\ivenm\AppData\Local\Microsoft\Windows\Temporary Internet Files\Content.Outlook\SX1OLASA\Dethridge meter.JPG"/>
          <p:cNvPicPr>
            <a:picLocks noChangeAspect="1" noChangeArrowheads="1"/>
          </p:cNvPicPr>
          <p:nvPr/>
        </p:nvPicPr>
        <p:blipFill>
          <a:blip r:embed="rId4" cstate="print"/>
          <a:srcRect t="43184"/>
          <a:stretch>
            <a:fillRect/>
          </a:stretch>
        </p:blipFill>
        <p:spPr bwMode="auto">
          <a:xfrm>
            <a:off x="4981434" y="3704666"/>
            <a:ext cx="4162566" cy="31533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" y="180975"/>
            <a:ext cx="4130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/>
              <a:t>Typical manual control </a:t>
            </a:r>
            <a:endParaRPr lang="en-A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05097" y="1516439"/>
            <a:ext cx="3695707" cy="488844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cs typeface="Arial" pitchFamily="34" charset="0"/>
              </a:rPr>
              <a:t>Water tight, self cleaning, low head loss flow actuator (system)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cs typeface="Arial" pitchFamily="34" charset="0"/>
              </a:rPr>
              <a:t>Accurate, repeatable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>self calibrating flow and level sensor (system)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>(SKM, THIESS 2009 &lt;+/- 2%)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cs typeface="Arial" pitchFamily="34" charset="0"/>
              </a:rPr>
              <a:t>Radio based internet, 1 PC on board (remote sensing, actuation)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cs typeface="Arial" pitchFamily="34" charset="0"/>
              </a:rPr>
              <a:t>Solar powered, 4 day battery back-up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cs typeface="Arial" pitchFamily="34" charset="0"/>
              </a:rPr>
              <a:t>64 tagged variables per unit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79" y="0"/>
            <a:ext cx="3705225" cy="14478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800" dirty="0" smtClean="0">
                <a:latin typeface="+mn-lt"/>
                <a:cs typeface="Arial" pitchFamily="34" charset="0"/>
              </a:rPr>
              <a:t>In-Channel</a:t>
            </a:r>
            <a:br>
              <a:rPr lang="en-US" sz="2800" dirty="0" smtClean="0">
                <a:latin typeface="+mn-lt"/>
                <a:cs typeface="Arial" pitchFamily="34" charset="0"/>
              </a:rPr>
            </a:br>
            <a:r>
              <a:rPr lang="en-US" sz="2800" dirty="0" smtClean="0">
                <a:latin typeface="+mn-lt"/>
                <a:cs typeface="Arial" pitchFamily="34" charset="0"/>
              </a:rPr>
              <a:t>Actuator &amp; Sensor </a:t>
            </a:r>
            <a:br>
              <a:rPr lang="en-US" sz="2800" dirty="0" smtClean="0">
                <a:latin typeface="+mn-lt"/>
                <a:cs typeface="Arial" pitchFamily="34" charset="0"/>
              </a:rPr>
            </a:br>
            <a:r>
              <a:rPr lang="en-US" sz="2800" dirty="0" smtClean="0">
                <a:latin typeface="+mn-lt"/>
                <a:cs typeface="Arial" pitchFamily="34" charset="0"/>
              </a:rPr>
              <a:t>The </a:t>
            </a:r>
            <a:r>
              <a:rPr lang="en-US" sz="2800" dirty="0" err="1" smtClean="0">
                <a:latin typeface="+mn-lt"/>
                <a:cs typeface="Arial" pitchFamily="34" charset="0"/>
              </a:rPr>
              <a:t>FlumeGate</a:t>
            </a:r>
            <a:r>
              <a:rPr lang="en-US" sz="2800" dirty="0" smtClean="0">
                <a:latin typeface="+mn-lt"/>
                <a:cs typeface="Arial" pitchFamily="34" charset="0"/>
              </a:rPr>
              <a:t>™</a:t>
            </a:r>
            <a:endParaRPr lang="en-US" sz="2800" b="1" dirty="0">
              <a:latin typeface="+mn-lt"/>
              <a:cs typeface="Arial" pitchFamily="34" charset="0"/>
            </a:endParaRPr>
          </a:p>
        </p:txBody>
      </p:sp>
      <p:pic>
        <p:nvPicPr>
          <p:cNvPr id="7" name="Picture 6" descr="IMG_0249.JPG"/>
          <p:cNvPicPr>
            <a:picLocks noChangeAspect="1"/>
          </p:cNvPicPr>
          <p:nvPr/>
        </p:nvPicPr>
        <p:blipFill>
          <a:blip r:embed="rId2" cstate="print"/>
          <a:srcRect l="23333" r="17292"/>
          <a:stretch>
            <a:fillRect/>
          </a:stretch>
        </p:blipFill>
        <p:spPr>
          <a:xfrm>
            <a:off x="4" y="0"/>
            <a:ext cx="2714625" cy="6858000"/>
          </a:xfrm>
          <a:prstGeom prst="rect">
            <a:avLst/>
          </a:prstGeom>
        </p:spPr>
      </p:pic>
      <p:pic>
        <p:nvPicPr>
          <p:cNvPr id="8" name="Picture 7" descr="IMG_0233.JPG"/>
          <p:cNvPicPr>
            <a:picLocks noChangeAspect="1"/>
          </p:cNvPicPr>
          <p:nvPr/>
        </p:nvPicPr>
        <p:blipFill>
          <a:blip r:embed="rId3" cstate="print"/>
          <a:srcRect l="18542" r="21667"/>
          <a:stretch>
            <a:fillRect/>
          </a:stretch>
        </p:blipFill>
        <p:spPr>
          <a:xfrm>
            <a:off x="6410328" y="0"/>
            <a:ext cx="27336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3928" y="380006"/>
            <a:ext cx="267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/>
              <a:t>Rubicon Water Pty Ltd, </a:t>
            </a:r>
            <a:br>
              <a:rPr lang="en-AU" sz="2000" b="1" dirty="0" smtClean="0"/>
            </a:br>
            <a:r>
              <a:rPr lang="en-AU" sz="2000" b="1" dirty="0" smtClean="0"/>
              <a:t>Melbourne</a:t>
            </a:r>
            <a:endParaRPr lang="en-A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71450"/>
            <a:ext cx="1386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/>
              <a:t>Modern</a:t>
            </a:r>
          </a:p>
          <a:p>
            <a:r>
              <a:rPr lang="en-AU" sz="2000" b="1" dirty="0" smtClean="0"/>
              <a:t>Automated</a:t>
            </a:r>
          </a:p>
          <a:p>
            <a:r>
              <a:rPr lang="en-AU" sz="2000" b="1" dirty="0" smtClean="0"/>
              <a:t>Control</a:t>
            </a:r>
            <a:endParaRPr lang="en-A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AU" dirty="0" smtClean="0"/>
              <a:t>Models, prediction, simulation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1095375"/>
            <a:ext cx="8410575" cy="4905375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Systems with their signals can be considered in isolation</a:t>
            </a:r>
          </a:p>
          <a:p>
            <a:pPr lvl="1"/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Simplify: divide and conquer: consider sub-systems &amp; signals</a:t>
            </a:r>
          </a:p>
          <a:p>
            <a:pPr lvl="1">
              <a:buNone/>
            </a:pPr>
            <a:endParaRPr lang="en-AU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Models </a:t>
            </a:r>
          </a:p>
          <a:p>
            <a:pPr>
              <a:buNone/>
            </a:pPr>
            <a:r>
              <a:rPr lang="en-AU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= mathematical or computational description for the system/signals </a:t>
            </a:r>
            <a:b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= enables simulation &amp; prediction</a:t>
            </a:r>
          </a:p>
          <a:p>
            <a:pPr>
              <a:buNone/>
            </a:pPr>
            <a:endParaRPr lang="en-AU" sz="2400" dirty="0"/>
          </a:p>
          <a:p>
            <a:r>
              <a:rPr lang="en-AU" sz="2400" dirty="0" smtClean="0"/>
              <a:t>Modelling – the art of obtaining a model</a:t>
            </a:r>
            <a:br>
              <a:rPr lang="en-AU" sz="2400" dirty="0" smtClean="0"/>
            </a:br>
            <a:r>
              <a:rPr lang="en-AU" sz="2400" dirty="0" smtClean="0"/>
              <a:t>Step 1 – what is the physical reality, system? </a:t>
            </a:r>
            <a:r>
              <a:rPr lang="en-AU" sz="2400" b="1" dirty="0" smtClean="0"/>
              <a:t>Step 2 – what do I want to capture in the model?</a:t>
            </a:r>
            <a:r>
              <a:rPr lang="en-AU" sz="2400" dirty="0" smtClean="0"/>
              <a:t> Step 3 – determine, validate model </a:t>
            </a:r>
          </a:p>
          <a:p>
            <a:pPr>
              <a:buNone/>
            </a:pPr>
            <a:endParaRPr lang="en-AU" sz="2400" dirty="0"/>
          </a:p>
          <a:p>
            <a:r>
              <a:rPr lang="en-AU" sz="2400" b="1" dirty="0" smtClean="0"/>
              <a:t>Example </a:t>
            </a:r>
            <a:r>
              <a:rPr lang="en-AU" sz="2400" dirty="0" smtClean="0"/>
              <a:t>manage water distribution in open channels (say for irrigation purposes) i.e. deliver water orders; a river is not a tap	</a:t>
            </a:r>
          </a:p>
          <a:p>
            <a:pPr>
              <a:buNone/>
            </a:pPr>
            <a:endParaRPr lang="en-A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3600" b="1" dirty="0" smtClean="0"/>
              <a:t>Model: pool by pool, regulator by regulator </a:t>
            </a:r>
            <a:endParaRPr lang="en-AU" sz="3600" b="1" dirty="0"/>
          </a:p>
        </p:txBody>
      </p:sp>
      <p:sp>
        <p:nvSpPr>
          <p:cNvPr id="65576" name="Line 40"/>
          <p:cNvSpPr>
            <a:spLocks noChangeShapeType="1"/>
          </p:cNvSpPr>
          <p:nvPr/>
        </p:nvSpPr>
        <p:spPr bwMode="auto">
          <a:xfrm flipH="1">
            <a:off x="1600200" y="3643326"/>
            <a:ext cx="1588" cy="258763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 flipV="1">
            <a:off x="1601790" y="2618509"/>
            <a:ext cx="725777" cy="1049753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578" name="Line 42"/>
          <p:cNvSpPr>
            <a:spLocks noChangeShapeType="1"/>
          </p:cNvSpPr>
          <p:nvPr/>
        </p:nvSpPr>
        <p:spPr bwMode="auto">
          <a:xfrm>
            <a:off x="6705600" y="4024328"/>
            <a:ext cx="0" cy="179387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579" name="Rectangle 43" descr="Wide downward diagonal"/>
          <p:cNvSpPr>
            <a:spLocks noChangeArrowheads="1"/>
          </p:cNvSpPr>
          <p:nvPr/>
        </p:nvSpPr>
        <p:spPr bwMode="auto">
          <a:xfrm rot="201052">
            <a:off x="-1012" y="4024953"/>
            <a:ext cx="9161599" cy="156682"/>
          </a:xfrm>
          <a:prstGeom prst="rect">
            <a:avLst/>
          </a:prstGeom>
          <a:pattFill prst="wdDnDiag">
            <a:fgClr>
              <a:srgbClr val="D67F28"/>
            </a:fgClr>
            <a:bgClr>
              <a:srgbClr val="C9C8B3"/>
            </a:bgClr>
          </a:pattFill>
          <a:ln w="762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580" name="Line 44"/>
          <p:cNvSpPr>
            <a:spLocks noChangeShapeType="1"/>
          </p:cNvSpPr>
          <p:nvPr/>
        </p:nvSpPr>
        <p:spPr bwMode="auto">
          <a:xfrm flipV="1">
            <a:off x="6705601" y="3549537"/>
            <a:ext cx="393469" cy="474791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>
            <a:off x="2924175" y="2895600"/>
            <a:ext cx="4221692" cy="499535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582" name="Line 46"/>
          <p:cNvSpPr>
            <a:spLocks noChangeShapeType="1"/>
          </p:cNvSpPr>
          <p:nvPr/>
        </p:nvSpPr>
        <p:spPr bwMode="auto">
          <a:xfrm>
            <a:off x="7410450" y="3708595"/>
            <a:ext cx="1733553" cy="215015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583" name="Line 47"/>
          <p:cNvSpPr>
            <a:spLocks noChangeShapeType="1"/>
          </p:cNvSpPr>
          <p:nvPr/>
        </p:nvSpPr>
        <p:spPr bwMode="auto">
          <a:xfrm>
            <a:off x="0" y="2018269"/>
            <a:ext cx="2489200" cy="310067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588" name="Line 52"/>
          <p:cNvSpPr>
            <a:spLocks noChangeShapeType="1"/>
          </p:cNvSpPr>
          <p:nvPr/>
        </p:nvSpPr>
        <p:spPr bwMode="auto">
          <a:xfrm>
            <a:off x="1496295" y="2177936"/>
            <a:ext cx="13855" cy="2471029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591" name="Line 55"/>
          <p:cNvSpPr>
            <a:spLocks noChangeShapeType="1"/>
          </p:cNvSpPr>
          <p:nvPr/>
        </p:nvSpPr>
        <p:spPr bwMode="auto">
          <a:xfrm flipH="1">
            <a:off x="6583690" y="3358961"/>
            <a:ext cx="45719" cy="2144683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 rot="399820">
            <a:off x="3040533" y="2655829"/>
            <a:ext cx="3254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Water level for high flow</a:t>
            </a:r>
            <a:endParaRPr lang="en-US" sz="2400" dirty="0"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44538" y="2597150"/>
          <a:ext cx="642937" cy="609600"/>
        </p:xfrm>
        <a:graphic>
          <a:graphicData uri="http://schemas.openxmlformats.org/presentationml/2006/ole">
            <p:oleObj spid="_x0000_s4098" name="Equation" r:id="rId3" imgW="241200" imgH="228600" progId="Equation.3">
              <p:embed/>
            </p:oleObj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899154" y="3419474"/>
          <a:ext cx="441325" cy="609600"/>
        </p:xfrm>
        <a:graphic>
          <a:graphicData uri="http://schemas.openxmlformats.org/presentationml/2006/ole">
            <p:oleObj spid="_x0000_s4099" name="Equation" r:id="rId4" imgW="164880" imgH="228600" progId="Equation.3">
              <p:embed/>
            </p:oleObj>
          </a:graphicData>
        </a:graphic>
      </p:graphicFrame>
      <p:sp>
        <p:nvSpPr>
          <p:cNvPr id="41" name="Arc 40"/>
          <p:cNvSpPr/>
          <p:nvPr/>
        </p:nvSpPr>
        <p:spPr>
          <a:xfrm>
            <a:off x="1701804" y="2302934"/>
            <a:ext cx="1213197" cy="1256608"/>
          </a:xfrm>
          <a:prstGeom prst="arc">
            <a:avLst>
              <a:gd name="adj1" fmla="val 17069832"/>
              <a:gd name="adj2" fmla="val 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538415" y="2724149"/>
          <a:ext cx="644525" cy="642940"/>
        </p:xfrm>
        <a:graphic>
          <a:graphicData uri="http://schemas.openxmlformats.org/presentationml/2006/ole">
            <p:oleObj spid="_x0000_s4102" name="Equation" r:id="rId5" imgW="241200" imgH="241200" progId="Equation.3">
              <p:embed/>
            </p:oleObj>
          </a:graphicData>
        </a:graphic>
      </p:graphicFrame>
      <p:sp>
        <p:nvSpPr>
          <p:cNvPr id="44" name="Line 52"/>
          <p:cNvSpPr>
            <a:spLocks noChangeShapeType="1"/>
          </p:cNvSpPr>
          <p:nvPr/>
        </p:nvSpPr>
        <p:spPr bwMode="auto">
          <a:xfrm>
            <a:off x="2394764" y="2812126"/>
            <a:ext cx="45719" cy="1833720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" name="Line 55"/>
          <p:cNvSpPr>
            <a:spLocks noChangeShapeType="1"/>
          </p:cNvSpPr>
          <p:nvPr/>
        </p:nvSpPr>
        <p:spPr bwMode="auto">
          <a:xfrm flipH="1">
            <a:off x="7334250" y="3674225"/>
            <a:ext cx="58998" cy="1793125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7486650" y="4637090"/>
          <a:ext cx="882650" cy="642937"/>
        </p:xfrm>
        <a:graphic>
          <a:graphicData uri="http://schemas.openxmlformats.org/presentationml/2006/ole">
            <p:oleObj spid="_x0000_s4103" name="Equation" r:id="rId6" imgW="330120" imgH="241200" progId="Equation.3">
              <p:embed/>
            </p:oleObj>
          </a:graphicData>
        </a:graphic>
      </p:graphicFrame>
      <p:sp>
        <p:nvSpPr>
          <p:cNvPr id="48" name="Arc 47"/>
          <p:cNvSpPr/>
          <p:nvPr/>
        </p:nvSpPr>
        <p:spPr>
          <a:xfrm>
            <a:off x="6819207" y="3391594"/>
            <a:ext cx="589126" cy="717665"/>
          </a:xfrm>
          <a:prstGeom prst="arc">
            <a:avLst>
              <a:gd name="adj1" fmla="val 16428052"/>
              <a:gd name="adj2" fmla="val 2080771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TextBox 48"/>
          <p:cNvSpPr txBox="1"/>
          <p:nvPr/>
        </p:nvSpPr>
        <p:spPr>
          <a:xfrm>
            <a:off x="1140234" y="5156491"/>
            <a:ext cx="3156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Datum level may not be</a:t>
            </a:r>
          </a:p>
          <a:p>
            <a:r>
              <a:rPr lang="en-US" sz="2400" dirty="0">
                <a:cs typeface="Arial" pitchFamily="34" charset="0"/>
              </a:rPr>
              <a:t>u</a:t>
            </a:r>
            <a:r>
              <a:rPr lang="en-US" sz="2400" dirty="0" smtClean="0">
                <a:cs typeface="Arial" pitchFamily="34" charset="0"/>
              </a:rPr>
              <a:t>nified across system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63661" y="4210918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Canal slope ≈1/10,000</a:t>
            </a:r>
            <a:endParaRPr lang="en-US" sz="2400" dirty="0">
              <a:cs typeface="Arial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1800225" y="3460302"/>
            <a:ext cx="4933087" cy="679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0" y="2345268"/>
            <a:ext cx="1623752" cy="328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939809" y="3397803"/>
            <a:ext cx="3039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Water level for no flow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03579" y="848653"/>
            <a:ext cx="5151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Pool = canal section between regulators</a:t>
            </a:r>
          </a:p>
          <a:p>
            <a:r>
              <a:rPr lang="en-US" sz="2400" dirty="0" smtClean="0">
                <a:cs typeface="Arial" pitchFamily="34" charset="0"/>
              </a:rPr>
              <a:t>Length varies from 1km – 10km</a:t>
            </a:r>
          </a:p>
          <a:p>
            <a:r>
              <a:rPr lang="en-US" sz="2400" b="1" dirty="0" smtClean="0">
                <a:cs typeface="Arial" pitchFamily="34" charset="0"/>
              </a:rPr>
              <a:t>Water flow wise cross section: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52" name="Arc 51"/>
          <p:cNvSpPr/>
          <p:nvPr/>
        </p:nvSpPr>
        <p:spPr>
          <a:xfrm>
            <a:off x="719671" y="2362200"/>
            <a:ext cx="1837267" cy="1620676"/>
          </a:xfrm>
          <a:prstGeom prst="arc">
            <a:avLst>
              <a:gd name="adj1" fmla="val 16095328"/>
              <a:gd name="adj2" fmla="val 19443146"/>
            </a:avLst>
          </a:prstGeom>
          <a:ln w="57150">
            <a:solidFill>
              <a:srgbClr val="92D05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Arc 52"/>
          <p:cNvSpPr/>
          <p:nvPr/>
        </p:nvSpPr>
        <p:spPr>
          <a:xfrm>
            <a:off x="5816605" y="3454403"/>
            <a:ext cx="1837267" cy="1574800"/>
          </a:xfrm>
          <a:prstGeom prst="arc">
            <a:avLst>
              <a:gd name="adj1" fmla="val 16095328"/>
              <a:gd name="adj2" fmla="val 17957832"/>
            </a:avLst>
          </a:prstGeom>
          <a:ln w="38100">
            <a:solidFill>
              <a:srgbClr val="92D05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Down Arrow 55"/>
          <p:cNvSpPr/>
          <p:nvPr/>
        </p:nvSpPr>
        <p:spPr>
          <a:xfrm flipV="1">
            <a:off x="6570133" y="2599266"/>
            <a:ext cx="237066" cy="575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Down Arrow 56"/>
          <p:cNvSpPr/>
          <p:nvPr/>
        </p:nvSpPr>
        <p:spPr>
          <a:xfrm flipV="1">
            <a:off x="1278466" y="1371601"/>
            <a:ext cx="423334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Box 57"/>
          <p:cNvSpPr txBox="1"/>
          <p:nvPr/>
        </p:nvSpPr>
        <p:spPr>
          <a:xfrm>
            <a:off x="292933" y="1483651"/>
            <a:ext cx="117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Off take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62522" y="2269994"/>
            <a:ext cx="22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Off take close to</a:t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pivot point</a:t>
            </a:r>
            <a:endParaRPr lang="en-US" sz="2400" dirty="0">
              <a:cs typeface="Arial" pitchFamily="34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6143631" y="2295528"/>
          <a:ext cx="351289" cy="677152"/>
        </p:xfrm>
        <a:graphic>
          <a:graphicData uri="http://schemas.openxmlformats.org/presentationml/2006/ole">
            <p:oleObj spid="_x0000_s4104" name="Equation" r:id="rId7" imgW="152280" imgH="228600" progId="Equation.3">
              <p:embed/>
            </p:oleObj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1752604" y="1474790"/>
          <a:ext cx="555625" cy="625475"/>
        </p:xfrm>
        <a:graphic>
          <a:graphicData uri="http://schemas.openxmlformats.org/presentationml/2006/ole">
            <p:oleObj spid="_x0000_s4105" name="Equation" r:id="rId8" imgW="241200" imgH="228600" progId="Equation.3">
              <p:embed/>
            </p:oleObj>
          </a:graphicData>
        </a:graphic>
      </p:graphicFrame>
      <p:sp>
        <p:nvSpPr>
          <p:cNvPr id="64" name="Right Arrow 63"/>
          <p:cNvSpPr/>
          <p:nvPr/>
        </p:nvSpPr>
        <p:spPr>
          <a:xfrm rot="2350870">
            <a:off x="2294471" y="2455336"/>
            <a:ext cx="499533" cy="287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2885018" y="2057995"/>
          <a:ext cx="1156236" cy="534395"/>
        </p:xfrm>
        <a:graphic>
          <a:graphicData uri="http://schemas.openxmlformats.org/presentationml/2006/ole">
            <p:oleObj spid="_x0000_s4106" name="Equation" r:id="rId9" imgW="495000" imgH="228600" progId="Equation.3">
              <p:embed/>
            </p:oleObj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7456492" y="3124201"/>
          <a:ext cx="1362075" cy="533400"/>
        </p:xfrm>
        <a:graphic>
          <a:graphicData uri="http://schemas.openxmlformats.org/presentationml/2006/ole">
            <p:oleObj spid="_x0000_s4107" name="Equation" r:id="rId10" imgW="583920" imgH="228600" progId="Equation.3">
              <p:embed/>
            </p:oleObj>
          </a:graphicData>
        </a:graphic>
      </p:graphicFrame>
      <p:sp>
        <p:nvSpPr>
          <p:cNvPr id="68" name="Right Arrow 67"/>
          <p:cNvSpPr/>
          <p:nvPr/>
        </p:nvSpPr>
        <p:spPr>
          <a:xfrm>
            <a:off x="3776135" y="3132670"/>
            <a:ext cx="499533" cy="287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Right Arrow 71"/>
          <p:cNvSpPr/>
          <p:nvPr/>
        </p:nvSpPr>
        <p:spPr>
          <a:xfrm rot="2935485">
            <a:off x="7103733" y="3512863"/>
            <a:ext cx="230710" cy="5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589" name="Line 53"/>
          <p:cNvSpPr>
            <a:spLocks noChangeShapeType="1"/>
          </p:cNvSpPr>
          <p:nvPr/>
        </p:nvSpPr>
        <p:spPr bwMode="auto">
          <a:xfrm flipV="1">
            <a:off x="1119062" y="4629148"/>
            <a:ext cx="1747964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" name="Line 53"/>
          <p:cNvSpPr>
            <a:spLocks noChangeShapeType="1"/>
          </p:cNvSpPr>
          <p:nvPr/>
        </p:nvSpPr>
        <p:spPr bwMode="auto">
          <a:xfrm flipV="1">
            <a:off x="4666038" y="5476183"/>
            <a:ext cx="3574473" cy="10463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42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Building Large Scale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859"/>
            <a:ext cx="8229600" cy="2091268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Arial" pitchFamily="34" charset="0"/>
              </a:rPr>
              <a:t>Pool model = from up-stream inflow to down-stream water level, with a downstream flow disturbance (off-take)</a:t>
            </a:r>
          </a:p>
          <a:p>
            <a:r>
              <a:rPr lang="en-US" sz="2400" dirty="0" smtClean="0">
                <a:cs typeface="Arial" pitchFamily="34" charset="0"/>
              </a:rPr>
              <a:t>Inflow </a:t>
            </a:r>
            <a:r>
              <a:rPr lang="en-US" sz="2400" i="1" dirty="0" smtClean="0">
                <a:cs typeface="Times New Roman" pitchFamily="18" charset="0"/>
              </a:rPr>
              <a:t>u</a:t>
            </a:r>
            <a:r>
              <a:rPr lang="en-US" sz="2400" i="1" dirty="0" smtClean="0">
                <a:cs typeface="Arial" pitchFamily="34" charset="0"/>
              </a:rPr>
              <a:t>, </a:t>
            </a:r>
            <a:r>
              <a:rPr lang="en-US" sz="2400" dirty="0" smtClean="0">
                <a:cs typeface="Arial" pitchFamily="34" charset="0"/>
              </a:rPr>
              <a:t>water level </a:t>
            </a:r>
            <a:r>
              <a:rPr lang="en-US" sz="2400" i="1" dirty="0" smtClean="0">
                <a:cs typeface="Times New Roman" pitchFamily="18" charset="0"/>
              </a:rPr>
              <a:t>y</a:t>
            </a:r>
            <a:r>
              <a:rPr lang="en-US" sz="2400" i="1" dirty="0" smtClean="0">
                <a:cs typeface="Arial" pitchFamily="34" charset="0"/>
              </a:rPr>
              <a:t>,</a:t>
            </a:r>
            <a:r>
              <a:rPr lang="en-US" sz="2400" dirty="0" smtClean="0">
                <a:cs typeface="Arial" pitchFamily="34" charset="0"/>
              </a:rPr>
              <a:t> off-take </a:t>
            </a:r>
            <a:r>
              <a:rPr lang="en-US" sz="2400" i="1" dirty="0" smtClean="0">
                <a:cs typeface="Times New Roman" pitchFamily="18" charset="0"/>
              </a:rPr>
              <a:t>v, </a:t>
            </a:r>
            <a:r>
              <a:rPr lang="el-GR" sz="2400" i="1" dirty="0" smtClean="0">
                <a:cs typeface="Times New Roman" pitchFamily="18" charset="0"/>
              </a:rPr>
              <a:t>τ</a:t>
            </a:r>
            <a:r>
              <a:rPr lang="en-AU" sz="2400" i="1" dirty="0" smtClean="0">
                <a:cs typeface="Times New Roman" pitchFamily="18" charset="0"/>
              </a:rPr>
              <a:t> delay = actions travel time on pool – simple mass balance model is:</a:t>
            </a:r>
            <a:endParaRPr lang="en-US" sz="2400" i="1" dirty="0" smtClean="0"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25599" y="4775200"/>
            <a:ext cx="1439334" cy="142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Pool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2732" y="4783666"/>
            <a:ext cx="1439334" cy="142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Pool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491568" y="4423834"/>
            <a:ext cx="745064" cy="84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139271" y="4419602"/>
            <a:ext cx="736600" cy="846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029074" y="4298420"/>
          <a:ext cx="406400" cy="611188"/>
        </p:xfrm>
        <a:graphic>
          <a:graphicData uri="http://schemas.openxmlformats.org/presentationml/2006/ole">
            <p:oleObj spid="_x0000_s6146" name="Equation" r:id="rId3" imgW="152280" imgH="228600" progId="Equation.3">
              <p:embed/>
            </p:oleObj>
          </a:graphicData>
        </a:graphic>
      </p:graphicFrame>
      <p:graphicFrame>
        <p:nvGraphicFramePr>
          <p:cNvPr id="26627" name="Object 8"/>
          <p:cNvGraphicFramePr>
            <a:graphicFrameLocks noChangeAspect="1"/>
          </p:cNvGraphicFramePr>
          <p:nvPr/>
        </p:nvGraphicFramePr>
        <p:xfrm>
          <a:off x="5603878" y="3848098"/>
          <a:ext cx="482597" cy="609600"/>
        </p:xfrm>
        <a:graphic>
          <a:graphicData uri="http://schemas.openxmlformats.org/presentationml/2006/ole">
            <p:oleObj spid="_x0000_s6147" name="Equation" r:id="rId4" imgW="164880" imgH="22860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0800000">
            <a:off x="3039537" y="5469467"/>
            <a:ext cx="7450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3784604" y="4345516"/>
            <a:ext cx="1075267" cy="1588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5" idx="0"/>
          </p:cNvCxnSpPr>
          <p:nvPr/>
        </p:nvCxnSpPr>
        <p:spPr>
          <a:xfrm rot="16200000" flipH="1">
            <a:off x="3310471" y="4828117"/>
            <a:ext cx="956733" cy="8466"/>
          </a:xfrm>
          <a:prstGeom prst="line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1595968" y="4432299"/>
            <a:ext cx="745064" cy="84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2243671" y="4428066"/>
            <a:ext cx="736600" cy="846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1032404" y="3773486"/>
          <a:ext cx="609600" cy="611188"/>
        </p:xfrm>
        <a:graphic>
          <a:graphicData uri="http://schemas.openxmlformats.org/presentationml/2006/ole">
            <p:oleObj spid="_x0000_s6148" name="Equation" r:id="rId5" imgW="228600" imgH="228600" progId="Equation.3">
              <p:embed/>
            </p:oleObj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2656416" y="4027486"/>
          <a:ext cx="679450" cy="609600"/>
        </p:xfrm>
        <a:graphic>
          <a:graphicData uri="http://schemas.openxmlformats.org/presentationml/2006/ole">
            <p:oleObj spid="_x0000_s6149" name="Equation" r:id="rId6" imgW="253800" imgH="228600" progId="Equation.3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5400000" flipH="1" flipV="1">
            <a:off x="3514464" y="5918203"/>
            <a:ext cx="558007" cy="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3448050" y="5974288"/>
          <a:ext cx="644525" cy="611188"/>
        </p:xfrm>
        <a:graphic>
          <a:graphicData uri="http://schemas.openxmlformats.org/presentationml/2006/ole">
            <p:oleObj spid="_x0000_s6150" name="Equation" r:id="rId7" imgW="241200" imgH="228600" progId="Equation.3">
              <p:embed/>
            </p:oleObj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3105153" y="5485871"/>
          <a:ext cx="600075" cy="565151"/>
        </p:xfrm>
        <a:graphic>
          <a:graphicData uri="http://schemas.openxmlformats.org/presentationml/2006/ole">
            <p:oleObj spid="_x0000_s6151" name="Equation" r:id="rId8" imgW="241200" imgH="228600" progId="Equation.3">
              <p:embed/>
            </p:oleObj>
          </a:graphicData>
        </a:graphic>
      </p:graphicFrame>
      <p:sp>
        <p:nvSpPr>
          <p:cNvPr id="35" name="Oval 34"/>
          <p:cNvSpPr>
            <a:spLocks noChangeAspect="1"/>
          </p:cNvSpPr>
          <p:nvPr/>
        </p:nvSpPr>
        <p:spPr>
          <a:xfrm>
            <a:off x="3615266" y="5291667"/>
            <a:ext cx="355600" cy="351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5952070" y="5503335"/>
            <a:ext cx="7450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6426997" y="5952069"/>
            <a:ext cx="558007" cy="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6370104" y="6008690"/>
          <a:ext cx="406400" cy="611188"/>
        </p:xfrm>
        <a:graphic>
          <a:graphicData uri="http://schemas.openxmlformats.org/presentationml/2006/ole">
            <p:oleObj spid="_x0000_s6152" name="Equation" r:id="rId9" imgW="152280" imgH="228600" progId="Equation.3">
              <p:embed/>
            </p:oleObj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5986462" y="5511801"/>
          <a:ext cx="409575" cy="573088"/>
        </p:xfrm>
        <a:graphic>
          <a:graphicData uri="http://schemas.openxmlformats.org/presentationml/2006/ole">
            <p:oleObj spid="_x0000_s6153" name="Equation" r:id="rId10" imgW="164880" imgH="228600" progId="Equation.3">
              <p:embed/>
            </p:oleObj>
          </a:graphicData>
        </a:graphic>
      </p:graphicFrame>
      <p:sp>
        <p:nvSpPr>
          <p:cNvPr id="42" name="Oval 41"/>
          <p:cNvSpPr>
            <a:spLocks noChangeAspect="1"/>
          </p:cNvSpPr>
          <p:nvPr/>
        </p:nvSpPr>
        <p:spPr>
          <a:xfrm>
            <a:off x="6527799" y="5325534"/>
            <a:ext cx="355600" cy="351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9071" y="4639735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. . 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46"/>
          <p:cNvGrpSpPr/>
          <p:nvPr/>
        </p:nvGrpSpPr>
        <p:grpSpPr>
          <a:xfrm>
            <a:off x="6705604" y="4377266"/>
            <a:ext cx="1075267" cy="965200"/>
            <a:chOff x="3784600" y="3945465"/>
            <a:chExt cx="1075267" cy="965200"/>
          </a:xfrm>
        </p:grpSpPr>
        <p:cxnSp>
          <p:nvCxnSpPr>
            <p:cNvPr id="48" name="Straight Connector 47"/>
            <p:cNvCxnSpPr/>
            <p:nvPr/>
          </p:nvCxnSpPr>
          <p:spPr>
            <a:xfrm rot="10800000">
              <a:off x="3784600" y="3945465"/>
              <a:ext cx="1075267" cy="1588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310467" y="4428066"/>
              <a:ext cx="956733" cy="8466"/>
            </a:xfrm>
            <a:prstGeom prst="line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9"/>
          <p:cNvGrpSpPr/>
          <p:nvPr/>
        </p:nvGrpSpPr>
        <p:grpSpPr>
          <a:xfrm>
            <a:off x="880538" y="4351865"/>
            <a:ext cx="1075267" cy="965200"/>
            <a:chOff x="3784600" y="3945465"/>
            <a:chExt cx="1075267" cy="965200"/>
          </a:xfrm>
        </p:grpSpPr>
        <p:cxnSp>
          <p:nvCxnSpPr>
            <p:cNvPr id="51" name="Straight Connector 50"/>
            <p:cNvCxnSpPr/>
            <p:nvPr/>
          </p:nvCxnSpPr>
          <p:spPr>
            <a:xfrm rot="10800000">
              <a:off x="3784600" y="3945465"/>
              <a:ext cx="1075267" cy="1588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310467" y="4428066"/>
              <a:ext cx="956733" cy="8466"/>
            </a:xfrm>
            <a:prstGeom prst="line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98803" y="4902190"/>
            <a:ext cx="26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77469" y="4910657"/>
            <a:ext cx="26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4010" y="4639731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. . 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3425" y="2577923"/>
          <a:ext cx="4605338" cy="798690"/>
        </p:xfrm>
        <a:graphic>
          <a:graphicData uri="http://schemas.openxmlformats.org/presentationml/2006/ole">
            <p:oleObj spid="_x0000_s6154" name="Equation" r:id="rId11" imgW="2273040" imgH="393480" progId="Equation.3">
              <p:embed/>
            </p:oleObj>
          </a:graphicData>
        </a:graphic>
      </p:graphicFrame>
      <p:graphicFrame>
        <p:nvGraphicFramePr>
          <p:cNvPr id="6155" name="Object 7"/>
          <p:cNvGraphicFramePr>
            <a:graphicFrameLocks noChangeAspect="1"/>
          </p:cNvGraphicFramePr>
          <p:nvPr/>
        </p:nvGraphicFramePr>
        <p:xfrm>
          <a:off x="5879294" y="2746287"/>
          <a:ext cx="2815444" cy="500063"/>
        </p:xfrm>
        <a:graphic>
          <a:graphicData uri="http://schemas.openxmlformats.org/presentationml/2006/ole">
            <p:oleObj spid="_x0000_s6155" name="Equation" r:id="rId12" imgW="1282680" imgH="228600" progId="Equation.3">
              <p:embed/>
            </p:oleObj>
          </a:graphicData>
        </a:graphic>
      </p:graphicFrame>
      <p:sp>
        <p:nvSpPr>
          <p:cNvPr id="46" name="Rounded Rectangle 45"/>
          <p:cNvSpPr/>
          <p:nvPr/>
        </p:nvSpPr>
        <p:spPr>
          <a:xfrm>
            <a:off x="2209800" y="3381375"/>
            <a:ext cx="2266950" cy="714375"/>
          </a:xfrm>
          <a:prstGeom prst="roundRect">
            <a:avLst>
              <a:gd name="adj" fmla="val 1818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Sensor </a:t>
            </a:r>
            <a:r>
              <a:rPr lang="en-AU" sz="2400" b="1" i="1" dirty="0" err="1" smtClean="0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b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upstream pool </a:t>
            </a:r>
            <a:r>
              <a:rPr lang="en-AU" sz="2400" b="1" i="1" dirty="0" err="1" smtClean="0">
                <a:solidFill>
                  <a:schemeClr val="bg1"/>
                </a:solidFill>
                <a:cs typeface="Arial" pitchFamily="34" charset="0"/>
              </a:rPr>
              <a:t>i</a:t>
            </a:r>
            <a:endParaRPr lang="en-AU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6200000" flipH="1">
            <a:off x="3415246" y="4447116"/>
            <a:ext cx="736600" cy="846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AU" dirty="0" smtClean="0"/>
              <a:t>Objective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Introduce the notion of “systems thinking”</a:t>
            </a:r>
          </a:p>
          <a:p>
            <a:endParaRPr lang="en-AU" dirty="0" smtClean="0"/>
          </a:p>
          <a:p>
            <a:r>
              <a:rPr lang="en-AU" dirty="0"/>
              <a:t>I</a:t>
            </a:r>
            <a:r>
              <a:rPr lang="en-AU" dirty="0" smtClean="0"/>
              <a:t>llustrate the potential of “feedback &amp; control”</a:t>
            </a:r>
          </a:p>
          <a:p>
            <a:endParaRPr lang="en-AU" dirty="0"/>
          </a:p>
          <a:p>
            <a:r>
              <a:rPr lang="en-AU" dirty="0" smtClean="0"/>
              <a:t>Demonstrate the role of mathematics and computation in engineering design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AU" dirty="0" smtClean="0"/>
              <a:t>Models, prediction, simulation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1095375"/>
            <a:ext cx="8410575" cy="4905375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Systems with their signals can be considered in isolation</a:t>
            </a:r>
          </a:p>
          <a:p>
            <a:pPr lvl="1"/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Simplify: divide and conquer: consider sub-systems &amp; signals</a:t>
            </a:r>
          </a:p>
          <a:p>
            <a:pPr lvl="1">
              <a:buNone/>
            </a:pPr>
            <a:endParaRPr lang="en-AU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Models </a:t>
            </a:r>
          </a:p>
          <a:p>
            <a:pPr>
              <a:buNone/>
            </a:pPr>
            <a:r>
              <a:rPr lang="en-AU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= mathematical or computational description for the system/signals </a:t>
            </a:r>
            <a:b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= enables simulation &amp; prediction</a:t>
            </a:r>
          </a:p>
          <a:p>
            <a:pPr>
              <a:buNone/>
            </a:pPr>
            <a:endParaRPr lang="en-AU" sz="2400" dirty="0"/>
          </a:p>
          <a:p>
            <a:r>
              <a:rPr lang="en-AU" sz="2400" dirty="0" smtClean="0"/>
              <a:t>Modelling – the art of obtaining a model</a:t>
            </a:r>
            <a:br>
              <a:rPr lang="en-AU" sz="2400" dirty="0" smtClean="0"/>
            </a:br>
            <a:r>
              <a:rPr lang="en-AU" sz="2400" dirty="0" smtClean="0"/>
              <a:t>Step 1 – what is the physical reality, system? Step 2 – what do I want to capture in the model? </a:t>
            </a:r>
            <a:r>
              <a:rPr lang="en-AU" sz="2400" b="1" dirty="0" smtClean="0"/>
              <a:t>Step 3 – determine, validate model </a:t>
            </a:r>
          </a:p>
          <a:p>
            <a:pPr>
              <a:buNone/>
            </a:pPr>
            <a:endParaRPr lang="en-AU" sz="2400" dirty="0"/>
          </a:p>
          <a:p>
            <a:r>
              <a:rPr lang="en-AU" sz="2400" b="1" dirty="0" smtClean="0"/>
              <a:t>Example </a:t>
            </a:r>
            <a:r>
              <a:rPr lang="en-AU" sz="2400" dirty="0" smtClean="0"/>
              <a:t>manage water distribution in open channels (say for irrigation purposes) i.e. deliver water orders; a river is not a tap	</a:t>
            </a:r>
          </a:p>
          <a:p>
            <a:pPr>
              <a:buNone/>
            </a:pPr>
            <a:endParaRPr lang="en-A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87454" y="504826"/>
            <a:ext cx="7083425" cy="5600700"/>
          </a:xfrm>
          <a:prstGeom prst="rect">
            <a:avLst/>
          </a:prstGeom>
          <a:noFill/>
          <a:ln w="17463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Freeform 6"/>
          <p:cNvSpPr>
            <a:spLocks/>
          </p:cNvSpPr>
          <p:nvPr/>
        </p:nvSpPr>
        <p:spPr bwMode="auto">
          <a:xfrm>
            <a:off x="1187450" y="515941"/>
            <a:ext cx="1588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Freeform 7"/>
          <p:cNvSpPr>
            <a:spLocks/>
          </p:cNvSpPr>
          <p:nvPr/>
        </p:nvSpPr>
        <p:spPr bwMode="auto">
          <a:xfrm>
            <a:off x="2114550" y="515941"/>
            <a:ext cx="1588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Freeform 8"/>
          <p:cNvSpPr>
            <a:spLocks/>
          </p:cNvSpPr>
          <p:nvPr/>
        </p:nvSpPr>
        <p:spPr bwMode="auto">
          <a:xfrm>
            <a:off x="3051175" y="515941"/>
            <a:ext cx="1588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Freeform 9"/>
          <p:cNvSpPr>
            <a:spLocks/>
          </p:cNvSpPr>
          <p:nvPr/>
        </p:nvSpPr>
        <p:spPr bwMode="auto">
          <a:xfrm>
            <a:off x="3978275" y="515941"/>
            <a:ext cx="1588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4913317" y="515941"/>
            <a:ext cx="1587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Freeform 11"/>
          <p:cNvSpPr>
            <a:spLocks/>
          </p:cNvSpPr>
          <p:nvPr/>
        </p:nvSpPr>
        <p:spPr bwMode="auto">
          <a:xfrm>
            <a:off x="5840413" y="515941"/>
            <a:ext cx="1587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Freeform 12"/>
          <p:cNvSpPr>
            <a:spLocks/>
          </p:cNvSpPr>
          <p:nvPr/>
        </p:nvSpPr>
        <p:spPr bwMode="auto">
          <a:xfrm>
            <a:off x="6777042" y="515941"/>
            <a:ext cx="1587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Freeform 13"/>
          <p:cNvSpPr>
            <a:spLocks/>
          </p:cNvSpPr>
          <p:nvPr/>
        </p:nvSpPr>
        <p:spPr bwMode="auto">
          <a:xfrm>
            <a:off x="7704142" y="515941"/>
            <a:ext cx="1587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>
            <a:off x="1187454" y="5907089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Freeform 15"/>
          <p:cNvSpPr>
            <a:spLocks/>
          </p:cNvSpPr>
          <p:nvPr/>
        </p:nvSpPr>
        <p:spPr bwMode="auto">
          <a:xfrm>
            <a:off x="1187454" y="5133976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Freeform 16"/>
          <p:cNvSpPr>
            <a:spLocks/>
          </p:cNvSpPr>
          <p:nvPr/>
        </p:nvSpPr>
        <p:spPr bwMode="auto">
          <a:xfrm>
            <a:off x="1187454" y="4360865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Freeform 17"/>
          <p:cNvSpPr>
            <a:spLocks/>
          </p:cNvSpPr>
          <p:nvPr/>
        </p:nvSpPr>
        <p:spPr bwMode="auto">
          <a:xfrm>
            <a:off x="1187454" y="3597275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1187454" y="2824164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1187454" y="2051051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1187454" y="1277939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1187454" y="515939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1187454" y="504827"/>
            <a:ext cx="7083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1187454" y="504826"/>
            <a:ext cx="7083425" cy="5600700"/>
          </a:xfrm>
          <a:custGeom>
            <a:avLst/>
            <a:gdLst/>
            <a:ahLst/>
            <a:cxnLst>
              <a:cxn ang="0">
                <a:pos x="0" y="565"/>
              </a:cxn>
              <a:cxn ang="0">
                <a:pos x="787" y="565"/>
              </a:cxn>
              <a:cxn ang="0">
                <a:pos x="787" y="0"/>
              </a:cxn>
            </a:cxnLst>
            <a:rect l="0" t="0" r="r" b="b"/>
            <a:pathLst>
              <a:path w="787" h="565">
                <a:moveTo>
                  <a:pt x="0" y="565"/>
                </a:moveTo>
                <a:lnTo>
                  <a:pt x="787" y="565"/>
                </a:lnTo>
                <a:lnTo>
                  <a:pt x="787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V="1">
            <a:off x="1187450" y="504826"/>
            <a:ext cx="1588" cy="56007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1187454" y="6105527"/>
            <a:ext cx="7083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V="1">
            <a:off x="1187450" y="504826"/>
            <a:ext cx="1588" cy="56007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1187450" y="6026152"/>
            <a:ext cx="1588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1187450" y="515939"/>
            <a:ext cx="1588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1049342" y="6134100"/>
            <a:ext cx="375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200 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V="1">
            <a:off x="2114550" y="6026152"/>
            <a:ext cx="1588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114550" y="515939"/>
            <a:ext cx="1588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1944692" y="6134100"/>
            <a:ext cx="375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220 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V="1">
            <a:off x="3051175" y="6026152"/>
            <a:ext cx="1588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>
            <a:off x="3051175" y="515939"/>
            <a:ext cx="1588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2879729" y="6134100"/>
            <a:ext cx="375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240 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V="1">
            <a:off x="3978275" y="6026152"/>
            <a:ext cx="1588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>
            <a:off x="3978275" y="515939"/>
            <a:ext cx="1588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3833814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260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V="1">
            <a:off x="4913317" y="6026152"/>
            <a:ext cx="1587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>
            <a:off x="4913317" y="515939"/>
            <a:ext cx="1587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4770439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280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 flipV="1">
            <a:off x="5840413" y="6026152"/>
            <a:ext cx="1587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>
            <a:off x="5840413" y="515939"/>
            <a:ext cx="1587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5697539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 flipV="1">
            <a:off x="6777042" y="6026152"/>
            <a:ext cx="1587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6" name="Line 46"/>
          <p:cNvSpPr>
            <a:spLocks noChangeShapeType="1"/>
          </p:cNvSpPr>
          <p:nvPr/>
        </p:nvSpPr>
        <p:spPr bwMode="auto">
          <a:xfrm>
            <a:off x="6777042" y="515939"/>
            <a:ext cx="1587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7" name="Rectangle 47"/>
          <p:cNvSpPr>
            <a:spLocks noChangeArrowheads="1"/>
          </p:cNvSpPr>
          <p:nvPr/>
        </p:nvSpPr>
        <p:spPr bwMode="auto">
          <a:xfrm>
            <a:off x="6632575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320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08" name="Line 48"/>
          <p:cNvSpPr>
            <a:spLocks noChangeShapeType="1"/>
          </p:cNvSpPr>
          <p:nvPr/>
        </p:nvSpPr>
        <p:spPr bwMode="auto">
          <a:xfrm flipV="1">
            <a:off x="7704142" y="6026152"/>
            <a:ext cx="1587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9" name="Line 49"/>
          <p:cNvSpPr>
            <a:spLocks noChangeShapeType="1"/>
          </p:cNvSpPr>
          <p:nvPr/>
        </p:nvSpPr>
        <p:spPr bwMode="auto">
          <a:xfrm>
            <a:off x="7704142" y="515939"/>
            <a:ext cx="1587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0" name="Rectangle 50"/>
          <p:cNvSpPr>
            <a:spLocks noChangeArrowheads="1"/>
          </p:cNvSpPr>
          <p:nvPr/>
        </p:nvSpPr>
        <p:spPr bwMode="auto">
          <a:xfrm>
            <a:off x="7559675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340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11" name="Line 51"/>
          <p:cNvSpPr>
            <a:spLocks noChangeShapeType="1"/>
          </p:cNvSpPr>
          <p:nvPr/>
        </p:nvSpPr>
        <p:spPr bwMode="auto">
          <a:xfrm>
            <a:off x="1187450" y="5907089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2" name="Line 52"/>
          <p:cNvSpPr>
            <a:spLocks noChangeShapeType="1"/>
          </p:cNvSpPr>
          <p:nvPr/>
        </p:nvSpPr>
        <p:spPr bwMode="auto">
          <a:xfrm flipH="1">
            <a:off x="8199442" y="5907089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3" name="Rectangle 53"/>
          <p:cNvSpPr>
            <a:spLocks noChangeArrowheads="1"/>
          </p:cNvSpPr>
          <p:nvPr/>
        </p:nvSpPr>
        <p:spPr bwMode="auto">
          <a:xfrm>
            <a:off x="560389" y="5797552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23.89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14" name="Line 54"/>
          <p:cNvSpPr>
            <a:spLocks noChangeShapeType="1"/>
          </p:cNvSpPr>
          <p:nvPr/>
        </p:nvSpPr>
        <p:spPr bwMode="auto">
          <a:xfrm>
            <a:off x="1187450" y="5133976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5" name="Line 55"/>
          <p:cNvSpPr>
            <a:spLocks noChangeShapeType="1"/>
          </p:cNvSpPr>
          <p:nvPr/>
        </p:nvSpPr>
        <p:spPr bwMode="auto">
          <a:xfrm flipH="1">
            <a:off x="8199442" y="5133976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560389" y="5024440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23.91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17" name="Line 57"/>
          <p:cNvSpPr>
            <a:spLocks noChangeShapeType="1"/>
          </p:cNvSpPr>
          <p:nvPr/>
        </p:nvSpPr>
        <p:spPr bwMode="auto">
          <a:xfrm>
            <a:off x="1187450" y="4360865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8" name="Line 58"/>
          <p:cNvSpPr>
            <a:spLocks noChangeShapeType="1"/>
          </p:cNvSpPr>
          <p:nvPr/>
        </p:nvSpPr>
        <p:spPr bwMode="auto">
          <a:xfrm flipH="1">
            <a:off x="8199442" y="4360865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9" name="Rectangle 59"/>
          <p:cNvSpPr>
            <a:spLocks noChangeArrowheads="1"/>
          </p:cNvSpPr>
          <p:nvPr/>
        </p:nvSpPr>
        <p:spPr bwMode="auto">
          <a:xfrm>
            <a:off x="560389" y="4251325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23.93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20" name="Line 60"/>
          <p:cNvSpPr>
            <a:spLocks noChangeShapeType="1"/>
          </p:cNvSpPr>
          <p:nvPr/>
        </p:nvSpPr>
        <p:spPr bwMode="auto">
          <a:xfrm>
            <a:off x="1187450" y="3597275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1" name="Line 61"/>
          <p:cNvSpPr>
            <a:spLocks noChangeShapeType="1"/>
          </p:cNvSpPr>
          <p:nvPr/>
        </p:nvSpPr>
        <p:spPr bwMode="auto">
          <a:xfrm flipH="1">
            <a:off x="8199442" y="3597275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2" name="Rectangle 62"/>
          <p:cNvSpPr>
            <a:spLocks noChangeArrowheads="1"/>
          </p:cNvSpPr>
          <p:nvPr/>
        </p:nvSpPr>
        <p:spPr bwMode="auto">
          <a:xfrm>
            <a:off x="560389" y="3487739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23.95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23" name="Line 63"/>
          <p:cNvSpPr>
            <a:spLocks noChangeShapeType="1"/>
          </p:cNvSpPr>
          <p:nvPr/>
        </p:nvSpPr>
        <p:spPr bwMode="auto">
          <a:xfrm>
            <a:off x="1187450" y="2824164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4" name="Line 64"/>
          <p:cNvSpPr>
            <a:spLocks noChangeShapeType="1"/>
          </p:cNvSpPr>
          <p:nvPr/>
        </p:nvSpPr>
        <p:spPr bwMode="auto">
          <a:xfrm flipH="1">
            <a:off x="8199442" y="2824164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5" name="Rectangle 65"/>
          <p:cNvSpPr>
            <a:spLocks noChangeArrowheads="1"/>
          </p:cNvSpPr>
          <p:nvPr/>
        </p:nvSpPr>
        <p:spPr bwMode="auto">
          <a:xfrm>
            <a:off x="515941" y="2716213"/>
            <a:ext cx="5354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23.97 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26" name="Line 66"/>
          <p:cNvSpPr>
            <a:spLocks noChangeShapeType="1"/>
          </p:cNvSpPr>
          <p:nvPr/>
        </p:nvSpPr>
        <p:spPr bwMode="auto">
          <a:xfrm>
            <a:off x="1187450" y="2051051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7" name="Line 67"/>
          <p:cNvSpPr>
            <a:spLocks noChangeShapeType="1"/>
          </p:cNvSpPr>
          <p:nvPr/>
        </p:nvSpPr>
        <p:spPr bwMode="auto">
          <a:xfrm flipH="1">
            <a:off x="8199442" y="2051051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8" name="Rectangle 68"/>
          <p:cNvSpPr>
            <a:spLocks noChangeArrowheads="1"/>
          </p:cNvSpPr>
          <p:nvPr/>
        </p:nvSpPr>
        <p:spPr bwMode="auto">
          <a:xfrm>
            <a:off x="560389" y="1943100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23.99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29" name="Line 69"/>
          <p:cNvSpPr>
            <a:spLocks noChangeShapeType="1"/>
          </p:cNvSpPr>
          <p:nvPr/>
        </p:nvSpPr>
        <p:spPr bwMode="auto">
          <a:xfrm>
            <a:off x="1187450" y="1277939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0" name="Line 70"/>
          <p:cNvSpPr>
            <a:spLocks noChangeShapeType="1"/>
          </p:cNvSpPr>
          <p:nvPr/>
        </p:nvSpPr>
        <p:spPr bwMode="auto">
          <a:xfrm flipH="1">
            <a:off x="8199442" y="1277939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1" name="Rectangle 71"/>
          <p:cNvSpPr>
            <a:spLocks noChangeArrowheads="1"/>
          </p:cNvSpPr>
          <p:nvPr/>
        </p:nvSpPr>
        <p:spPr bwMode="auto">
          <a:xfrm>
            <a:off x="560389" y="1169988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24.01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32" name="Line 72"/>
          <p:cNvSpPr>
            <a:spLocks noChangeShapeType="1"/>
          </p:cNvSpPr>
          <p:nvPr/>
        </p:nvSpPr>
        <p:spPr bwMode="auto">
          <a:xfrm>
            <a:off x="1187450" y="515939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3" name="Line 73"/>
          <p:cNvSpPr>
            <a:spLocks noChangeShapeType="1"/>
          </p:cNvSpPr>
          <p:nvPr/>
        </p:nvSpPr>
        <p:spPr bwMode="auto">
          <a:xfrm flipH="1">
            <a:off x="8199442" y="515939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4" name="Rectangle 74"/>
          <p:cNvSpPr>
            <a:spLocks noChangeArrowheads="1"/>
          </p:cNvSpPr>
          <p:nvPr/>
        </p:nvSpPr>
        <p:spPr bwMode="auto">
          <a:xfrm>
            <a:off x="560389" y="406401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24.03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35" name="Line 75"/>
          <p:cNvSpPr>
            <a:spLocks noChangeShapeType="1"/>
          </p:cNvSpPr>
          <p:nvPr/>
        </p:nvSpPr>
        <p:spPr bwMode="auto">
          <a:xfrm>
            <a:off x="1187454" y="504827"/>
            <a:ext cx="7083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6" name="Freeform 76"/>
          <p:cNvSpPr>
            <a:spLocks/>
          </p:cNvSpPr>
          <p:nvPr/>
        </p:nvSpPr>
        <p:spPr bwMode="auto">
          <a:xfrm>
            <a:off x="1187454" y="504826"/>
            <a:ext cx="7083425" cy="5600700"/>
          </a:xfrm>
          <a:custGeom>
            <a:avLst/>
            <a:gdLst/>
            <a:ahLst/>
            <a:cxnLst>
              <a:cxn ang="0">
                <a:pos x="0" y="565"/>
              </a:cxn>
              <a:cxn ang="0">
                <a:pos x="787" y="565"/>
              </a:cxn>
              <a:cxn ang="0">
                <a:pos x="787" y="0"/>
              </a:cxn>
            </a:cxnLst>
            <a:rect l="0" t="0" r="r" b="b"/>
            <a:pathLst>
              <a:path w="787" h="565">
                <a:moveTo>
                  <a:pt x="0" y="565"/>
                </a:moveTo>
                <a:lnTo>
                  <a:pt x="787" y="565"/>
                </a:lnTo>
                <a:lnTo>
                  <a:pt x="787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7" name="Line 77"/>
          <p:cNvSpPr>
            <a:spLocks noChangeShapeType="1"/>
          </p:cNvSpPr>
          <p:nvPr/>
        </p:nvSpPr>
        <p:spPr bwMode="auto">
          <a:xfrm flipV="1">
            <a:off x="1187450" y="504826"/>
            <a:ext cx="1588" cy="56007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8" name="Freeform 78"/>
          <p:cNvSpPr>
            <a:spLocks/>
          </p:cNvSpPr>
          <p:nvPr/>
        </p:nvSpPr>
        <p:spPr bwMode="auto">
          <a:xfrm>
            <a:off x="1233488" y="1387477"/>
            <a:ext cx="5911850" cy="4479925"/>
          </a:xfrm>
          <a:custGeom>
            <a:avLst/>
            <a:gdLst/>
            <a:ahLst/>
            <a:cxnLst>
              <a:cxn ang="0">
                <a:pos x="56" y="993"/>
              </a:cxn>
              <a:cxn ang="0">
                <a:pos x="147" y="1280"/>
              </a:cxn>
              <a:cxn ang="0">
                <a:pos x="232" y="799"/>
              </a:cxn>
              <a:cxn ang="0">
                <a:pos x="323" y="824"/>
              </a:cxn>
              <a:cxn ang="0">
                <a:pos x="408" y="911"/>
              </a:cxn>
              <a:cxn ang="0">
                <a:pos x="499" y="562"/>
              </a:cxn>
              <a:cxn ang="0">
                <a:pos x="584" y="687"/>
              </a:cxn>
              <a:cxn ang="0">
                <a:pos x="674" y="705"/>
              </a:cxn>
              <a:cxn ang="0">
                <a:pos x="759" y="506"/>
              </a:cxn>
              <a:cxn ang="0">
                <a:pos x="850" y="724"/>
              </a:cxn>
              <a:cxn ang="0">
                <a:pos x="935" y="705"/>
              </a:cxn>
              <a:cxn ang="0">
                <a:pos x="1026" y="1061"/>
              </a:cxn>
              <a:cxn ang="0">
                <a:pos x="1111" y="1517"/>
              </a:cxn>
              <a:cxn ang="0">
                <a:pos x="1202" y="1442"/>
              </a:cxn>
              <a:cxn ang="0">
                <a:pos x="1287" y="1966"/>
              </a:cxn>
              <a:cxn ang="0">
                <a:pos x="1377" y="2160"/>
              </a:cxn>
              <a:cxn ang="0">
                <a:pos x="1468" y="2060"/>
              </a:cxn>
              <a:cxn ang="0">
                <a:pos x="1553" y="2460"/>
              </a:cxn>
              <a:cxn ang="0">
                <a:pos x="1644" y="2528"/>
              </a:cxn>
              <a:cxn ang="0">
                <a:pos x="1729" y="2535"/>
              </a:cxn>
              <a:cxn ang="0">
                <a:pos x="1820" y="2822"/>
              </a:cxn>
              <a:cxn ang="0">
                <a:pos x="1905" y="2260"/>
              </a:cxn>
              <a:cxn ang="0">
                <a:pos x="1995" y="2141"/>
              </a:cxn>
              <a:cxn ang="0">
                <a:pos x="2080" y="2266"/>
              </a:cxn>
              <a:cxn ang="0">
                <a:pos x="2171" y="1848"/>
              </a:cxn>
              <a:cxn ang="0">
                <a:pos x="2256" y="1910"/>
              </a:cxn>
              <a:cxn ang="0">
                <a:pos x="2347" y="2160"/>
              </a:cxn>
              <a:cxn ang="0">
                <a:pos x="2432" y="2410"/>
              </a:cxn>
              <a:cxn ang="0">
                <a:pos x="2523" y="2472"/>
              </a:cxn>
              <a:cxn ang="0">
                <a:pos x="2608" y="2753"/>
              </a:cxn>
              <a:cxn ang="0">
                <a:pos x="2698" y="2703"/>
              </a:cxn>
              <a:cxn ang="0">
                <a:pos x="2789" y="2491"/>
              </a:cxn>
              <a:cxn ang="0">
                <a:pos x="2874" y="2229"/>
              </a:cxn>
              <a:cxn ang="0">
                <a:pos x="2965" y="2197"/>
              </a:cxn>
              <a:cxn ang="0">
                <a:pos x="3050" y="1779"/>
              </a:cxn>
              <a:cxn ang="0">
                <a:pos x="3140" y="1373"/>
              </a:cxn>
              <a:cxn ang="0">
                <a:pos x="3226" y="1392"/>
              </a:cxn>
              <a:cxn ang="0">
                <a:pos x="3316" y="961"/>
              </a:cxn>
              <a:cxn ang="0">
                <a:pos x="3401" y="518"/>
              </a:cxn>
              <a:cxn ang="0">
                <a:pos x="3492" y="606"/>
              </a:cxn>
              <a:cxn ang="0">
                <a:pos x="3577" y="194"/>
              </a:cxn>
              <a:cxn ang="0">
                <a:pos x="3668" y="268"/>
              </a:cxn>
            </a:cxnLst>
            <a:rect l="0" t="0" r="r" b="b"/>
            <a:pathLst>
              <a:path w="3724" h="2822">
                <a:moveTo>
                  <a:pt x="0" y="830"/>
                </a:moveTo>
                <a:lnTo>
                  <a:pt x="28" y="861"/>
                </a:lnTo>
                <a:lnTo>
                  <a:pt x="56" y="993"/>
                </a:lnTo>
                <a:lnTo>
                  <a:pt x="85" y="1186"/>
                </a:lnTo>
                <a:lnTo>
                  <a:pt x="113" y="1267"/>
                </a:lnTo>
                <a:lnTo>
                  <a:pt x="147" y="1280"/>
                </a:lnTo>
                <a:lnTo>
                  <a:pt x="175" y="1267"/>
                </a:lnTo>
                <a:lnTo>
                  <a:pt x="204" y="1061"/>
                </a:lnTo>
                <a:lnTo>
                  <a:pt x="232" y="799"/>
                </a:lnTo>
                <a:lnTo>
                  <a:pt x="260" y="712"/>
                </a:lnTo>
                <a:lnTo>
                  <a:pt x="289" y="749"/>
                </a:lnTo>
                <a:lnTo>
                  <a:pt x="323" y="824"/>
                </a:lnTo>
                <a:lnTo>
                  <a:pt x="351" y="911"/>
                </a:lnTo>
                <a:lnTo>
                  <a:pt x="380" y="955"/>
                </a:lnTo>
                <a:lnTo>
                  <a:pt x="408" y="911"/>
                </a:lnTo>
                <a:lnTo>
                  <a:pt x="436" y="812"/>
                </a:lnTo>
                <a:lnTo>
                  <a:pt x="470" y="649"/>
                </a:lnTo>
                <a:lnTo>
                  <a:pt x="499" y="562"/>
                </a:lnTo>
                <a:lnTo>
                  <a:pt x="527" y="562"/>
                </a:lnTo>
                <a:lnTo>
                  <a:pt x="555" y="674"/>
                </a:lnTo>
                <a:lnTo>
                  <a:pt x="584" y="687"/>
                </a:lnTo>
                <a:lnTo>
                  <a:pt x="612" y="637"/>
                </a:lnTo>
                <a:lnTo>
                  <a:pt x="646" y="687"/>
                </a:lnTo>
                <a:lnTo>
                  <a:pt x="674" y="705"/>
                </a:lnTo>
                <a:lnTo>
                  <a:pt x="703" y="599"/>
                </a:lnTo>
                <a:lnTo>
                  <a:pt x="731" y="556"/>
                </a:lnTo>
                <a:lnTo>
                  <a:pt x="759" y="506"/>
                </a:lnTo>
                <a:lnTo>
                  <a:pt x="788" y="581"/>
                </a:lnTo>
                <a:lnTo>
                  <a:pt x="822" y="699"/>
                </a:lnTo>
                <a:lnTo>
                  <a:pt x="850" y="724"/>
                </a:lnTo>
                <a:lnTo>
                  <a:pt x="878" y="737"/>
                </a:lnTo>
                <a:lnTo>
                  <a:pt x="907" y="762"/>
                </a:lnTo>
                <a:lnTo>
                  <a:pt x="935" y="705"/>
                </a:lnTo>
                <a:lnTo>
                  <a:pt x="969" y="687"/>
                </a:lnTo>
                <a:lnTo>
                  <a:pt x="997" y="812"/>
                </a:lnTo>
                <a:lnTo>
                  <a:pt x="1026" y="1061"/>
                </a:lnTo>
                <a:lnTo>
                  <a:pt x="1054" y="1323"/>
                </a:lnTo>
                <a:lnTo>
                  <a:pt x="1083" y="1455"/>
                </a:lnTo>
                <a:lnTo>
                  <a:pt x="1111" y="1517"/>
                </a:lnTo>
                <a:lnTo>
                  <a:pt x="1145" y="1523"/>
                </a:lnTo>
                <a:lnTo>
                  <a:pt x="1173" y="1455"/>
                </a:lnTo>
                <a:lnTo>
                  <a:pt x="1202" y="1442"/>
                </a:lnTo>
                <a:lnTo>
                  <a:pt x="1230" y="1536"/>
                </a:lnTo>
                <a:lnTo>
                  <a:pt x="1258" y="1723"/>
                </a:lnTo>
                <a:lnTo>
                  <a:pt x="1287" y="1966"/>
                </a:lnTo>
                <a:lnTo>
                  <a:pt x="1321" y="2098"/>
                </a:lnTo>
                <a:lnTo>
                  <a:pt x="1349" y="2116"/>
                </a:lnTo>
                <a:lnTo>
                  <a:pt x="1377" y="2160"/>
                </a:lnTo>
                <a:lnTo>
                  <a:pt x="1406" y="2135"/>
                </a:lnTo>
                <a:lnTo>
                  <a:pt x="1434" y="2079"/>
                </a:lnTo>
                <a:lnTo>
                  <a:pt x="1468" y="2060"/>
                </a:lnTo>
                <a:lnTo>
                  <a:pt x="1496" y="2204"/>
                </a:lnTo>
                <a:lnTo>
                  <a:pt x="1525" y="2385"/>
                </a:lnTo>
                <a:lnTo>
                  <a:pt x="1553" y="2460"/>
                </a:lnTo>
                <a:lnTo>
                  <a:pt x="1581" y="2453"/>
                </a:lnTo>
                <a:lnTo>
                  <a:pt x="1610" y="2491"/>
                </a:lnTo>
                <a:lnTo>
                  <a:pt x="1644" y="2528"/>
                </a:lnTo>
                <a:lnTo>
                  <a:pt x="1672" y="2460"/>
                </a:lnTo>
                <a:lnTo>
                  <a:pt x="1700" y="2466"/>
                </a:lnTo>
                <a:lnTo>
                  <a:pt x="1729" y="2535"/>
                </a:lnTo>
                <a:lnTo>
                  <a:pt x="1757" y="2697"/>
                </a:lnTo>
                <a:lnTo>
                  <a:pt x="1791" y="2809"/>
                </a:lnTo>
                <a:lnTo>
                  <a:pt x="1820" y="2822"/>
                </a:lnTo>
                <a:lnTo>
                  <a:pt x="1848" y="2766"/>
                </a:lnTo>
                <a:lnTo>
                  <a:pt x="1876" y="2622"/>
                </a:lnTo>
                <a:lnTo>
                  <a:pt x="1905" y="2260"/>
                </a:lnTo>
                <a:lnTo>
                  <a:pt x="1933" y="2048"/>
                </a:lnTo>
                <a:lnTo>
                  <a:pt x="1967" y="2073"/>
                </a:lnTo>
                <a:lnTo>
                  <a:pt x="1995" y="2141"/>
                </a:lnTo>
                <a:lnTo>
                  <a:pt x="2024" y="2260"/>
                </a:lnTo>
                <a:lnTo>
                  <a:pt x="2052" y="2272"/>
                </a:lnTo>
                <a:lnTo>
                  <a:pt x="2080" y="2266"/>
                </a:lnTo>
                <a:lnTo>
                  <a:pt x="2109" y="2247"/>
                </a:lnTo>
                <a:lnTo>
                  <a:pt x="2143" y="2079"/>
                </a:lnTo>
                <a:lnTo>
                  <a:pt x="2171" y="1848"/>
                </a:lnTo>
                <a:lnTo>
                  <a:pt x="2199" y="1767"/>
                </a:lnTo>
                <a:lnTo>
                  <a:pt x="2228" y="1854"/>
                </a:lnTo>
                <a:lnTo>
                  <a:pt x="2256" y="1910"/>
                </a:lnTo>
                <a:lnTo>
                  <a:pt x="2290" y="1941"/>
                </a:lnTo>
                <a:lnTo>
                  <a:pt x="2318" y="1948"/>
                </a:lnTo>
                <a:lnTo>
                  <a:pt x="2347" y="2160"/>
                </a:lnTo>
                <a:lnTo>
                  <a:pt x="2375" y="2441"/>
                </a:lnTo>
                <a:lnTo>
                  <a:pt x="2403" y="2485"/>
                </a:lnTo>
                <a:lnTo>
                  <a:pt x="2432" y="2410"/>
                </a:lnTo>
                <a:lnTo>
                  <a:pt x="2466" y="2416"/>
                </a:lnTo>
                <a:lnTo>
                  <a:pt x="2494" y="2460"/>
                </a:lnTo>
                <a:lnTo>
                  <a:pt x="2523" y="2472"/>
                </a:lnTo>
                <a:lnTo>
                  <a:pt x="2551" y="2441"/>
                </a:lnTo>
                <a:lnTo>
                  <a:pt x="2579" y="2591"/>
                </a:lnTo>
                <a:lnTo>
                  <a:pt x="2608" y="2753"/>
                </a:lnTo>
                <a:lnTo>
                  <a:pt x="2642" y="2772"/>
                </a:lnTo>
                <a:lnTo>
                  <a:pt x="2670" y="2722"/>
                </a:lnTo>
                <a:lnTo>
                  <a:pt x="2698" y="2703"/>
                </a:lnTo>
                <a:lnTo>
                  <a:pt x="2727" y="2741"/>
                </a:lnTo>
                <a:lnTo>
                  <a:pt x="2755" y="2766"/>
                </a:lnTo>
                <a:lnTo>
                  <a:pt x="2789" y="2491"/>
                </a:lnTo>
                <a:lnTo>
                  <a:pt x="2817" y="2191"/>
                </a:lnTo>
                <a:lnTo>
                  <a:pt x="2846" y="2172"/>
                </a:lnTo>
                <a:lnTo>
                  <a:pt x="2874" y="2229"/>
                </a:lnTo>
                <a:lnTo>
                  <a:pt x="2902" y="2229"/>
                </a:lnTo>
                <a:lnTo>
                  <a:pt x="2931" y="2229"/>
                </a:lnTo>
                <a:lnTo>
                  <a:pt x="2965" y="2197"/>
                </a:lnTo>
                <a:lnTo>
                  <a:pt x="2993" y="2166"/>
                </a:lnTo>
                <a:lnTo>
                  <a:pt x="3021" y="2035"/>
                </a:lnTo>
                <a:lnTo>
                  <a:pt x="3050" y="1779"/>
                </a:lnTo>
                <a:lnTo>
                  <a:pt x="3078" y="1586"/>
                </a:lnTo>
                <a:lnTo>
                  <a:pt x="3112" y="1511"/>
                </a:lnTo>
                <a:lnTo>
                  <a:pt x="3140" y="1373"/>
                </a:lnTo>
                <a:lnTo>
                  <a:pt x="3169" y="1323"/>
                </a:lnTo>
                <a:lnTo>
                  <a:pt x="3197" y="1342"/>
                </a:lnTo>
                <a:lnTo>
                  <a:pt x="3226" y="1392"/>
                </a:lnTo>
                <a:lnTo>
                  <a:pt x="3254" y="1398"/>
                </a:lnTo>
                <a:lnTo>
                  <a:pt x="3288" y="1180"/>
                </a:lnTo>
                <a:lnTo>
                  <a:pt x="3316" y="961"/>
                </a:lnTo>
                <a:lnTo>
                  <a:pt x="3345" y="774"/>
                </a:lnTo>
                <a:lnTo>
                  <a:pt x="3373" y="574"/>
                </a:lnTo>
                <a:lnTo>
                  <a:pt x="3401" y="518"/>
                </a:lnTo>
                <a:lnTo>
                  <a:pt x="3430" y="543"/>
                </a:lnTo>
                <a:lnTo>
                  <a:pt x="3464" y="556"/>
                </a:lnTo>
                <a:lnTo>
                  <a:pt x="3492" y="606"/>
                </a:lnTo>
                <a:lnTo>
                  <a:pt x="3520" y="512"/>
                </a:lnTo>
                <a:lnTo>
                  <a:pt x="3549" y="362"/>
                </a:lnTo>
                <a:lnTo>
                  <a:pt x="3577" y="194"/>
                </a:lnTo>
                <a:lnTo>
                  <a:pt x="3611" y="19"/>
                </a:lnTo>
                <a:lnTo>
                  <a:pt x="3639" y="0"/>
                </a:lnTo>
                <a:lnTo>
                  <a:pt x="3668" y="268"/>
                </a:lnTo>
                <a:lnTo>
                  <a:pt x="3696" y="587"/>
                </a:lnTo>
                <a:lnTo>
                  <a:pt x="3724" y="631"/>
                </a:lnTo>
              </a:path>
            </a:pathLst>
          </a:custGeom>
          <a:noFill/>
          <a:ln w="36513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9" name="Freeform 79"/>
          <p:cNvSpPr>
            <a:spLocks/>
          </p:cNvSpPr>
          <p:nvPr/>
        </p:nvSpPr>
        <p:spPr bwMode="auto">
          <a:xfrm>
            <a:off x="7145342" y="831852"/>
            <a:ext cx="1125537" cy="1804988"/>
          </a:xfrm>
          <a:custGeom>
            <a:avLst/>
            <a:gdLst/>
            <a:ahLst/>
            <a:cxnLst>
              <a:cxn ang="0">
                <a:pos x="0" y="981"/>
              </a:cxn>
              <a:cxn ang="0">
                <a:pos x="29" y="924"/>
              </a:cxn>
              <a:cxn ang="0">
                <a:pos x="63" y="874"/>
              </a:cxn>
              <a:cxn ang="0">
                <a:pos x="91" y="774"/>
              </a:cxn>
              <a:cxn ang="0">
                <a:pos x="119" y="681"/>
              </a:cxn>
              <a:cxn ang="0">
                <a:pos x="148" y="662"/>
              </a:cxn>
              <a:cxn ang="0">
                <a:pos x="176" y="799"/>
              </a:cxn>
              <a:cxn ang="0">
                <a:pos x="205" y="1018"/>
              </a:cxn>
              <a:cxn ang="0">
                <a:pos x="239" y="1137"/>
              </a:cxn>
              <a:cxn ang="0">
                <a:pos x="267" y="1118"/>
              </a:cxn>
              <a:cxn ang="0">
                <a:pos x="295" y="1062"/>
              </a:cxn>
              <a:cxn ang="0">
                <a:pos x="324" y="1005"/>
              </a:cxn>
              <a:cxn ang="0">
                <a:pos x="352" y="906"/>
              </a:cxn>
              <a:cxn ang="0">
                <a:pos x="386" y="856"/>
              </a:cxn>
              <a:cxn ang="0">
                <a:pos x="414" y="756"/>
              </a:cxn>
              <a:cxn ang="0">
                <a:pos x="443" y="544"/>
              </a:cxn>
              <a:cxn ang="0">
                <a:pos x="471" y="512"/>
              </a:cxn>
              <a:cxn ang="0">
                <a:pos x="499" y="506"/>
              </a:cxn>
              <a:cxn ang="0">
                <a:pos x="528" y="475"/>
              </a:cxn>
              <a:cxn ang="0">
                <a:pos x="562" y="450"/>
              </a:cxn>
              <a:cxn ang="0">
                <a:pos x="590" y="400"/>
              </a:cxn>
              <a:cxn ang="0">
                <a:pos x="618" y="313"/>
              </a:cxn>
              <a:cxn ang="0">
                <a:pos x="647" y="200"/>
              </a:cxn>
              <a:cxn ang="0">
                <a:pos x="675" y="75"/>
              </a:cxn>
              <a:cxn ang="0">
                <a:pos x="709" y="0"/>
              </a:cxn>
            </a:cxnLst>
            <a:rect l="0" t="0" r="r" b="b"/>
            <a:pathLst>
              <a:path w="709" h="1137">
                <a:moveTo>
                  <a:pt x="0" y="981"/>
                </a:moveTo>
                <a:lnTo>
                  <a:pt x="29" y="924"/>
                </a:lnTo>
                <a:lnTo>
                  <a:pt x="63" y="874"/>
                </a:lnTo>
                <a:lnTo>
                  <a:pt x="91" y="774"/>
                </a:lnTo>
                <a:lnTo>
                  <a:pt x="119" y="681"/>
                </a:lnTo>
                <a:lnTo>
                  <a:pt x="148" y="662"/>
                </a:lnTo>
                <a:lnTo>
                  <a:pt x="176" y="799"/>
                </a:lnTo>
                <a:lnTo>
                  <a:pt x="205" y="1018"/>
                </a:lnTo>
                <a:lnTo>
                  <a:pt x="239" y="1137"/>
                </a:lnTo>
                <a:lnTo>
                  <a:pt x="267" y="1118"/>
                </a:lnTo>
                <a:lnTo>
                  <a:pt x="295" y="1062"/>
                </a:lnTo>
                <a:lnTo>
                  <a:pt x="324" y="1005"/>
                </a:lnTo>
                <a:lnTo>
                  <a:pt x="352" y="906"/>
                </a:lnTo>
                <a:lnTo>
                  <a:pt x="386" y="856"/>
                </a:lnTo>
                <a:lnTo>
                  <a:pt x="414" y="756"/>
                </a:lnTo>
                <a:lnTo>
                  <a:pt x="443" y="544"/>
                </a:lnTo>
                <a:lnTo>
                  <a:pt x="471" y="512"/>
                </a:lnTo>
                <a:lnTo>
                  <a:pt x="499" y="506"/>
                </a:lnTo>
                <a:lnTo>
                  <a:pt x="528" y="475"/>
                </a:lnTo>
                <a:lnTo>
                  <a:pt x="562" y="450"/>
                </a:lnTo>
                <a:lnTo>
                  <a:pt x="590" y="400"/>
                </a:lnTo>
                <a:lnTo>
                  <a:pt x="618" y="313"/>
                </a:lnTo>
                <a:lnTo>
                  <a:pt x="647" y="200"/>
                </a:lnTo>
                <a:lnTo>
                  <a:pt x="675" y="75"/>
                </a:lnTo>
                <a:lnTo>
                  <a:pt x="709" y="0"/>
                </a:lnTo>
              </a:path>
            </a:pathLst>
          </a:custGeom>
          <a:noFill/>
          <a:ln w="36513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2" name="Freeform 82"/>
          <p:cNvSpPr>
            <a:spLocks/>
          </p:cNvSpPr>
          <p:nvPr/>
        </p:nvSpPr>
        <p:spPr bwMode="auto">
          <a:xfrm>
            <a:off x="1233488" y="1139827"/>
            <a:ext cx="5911850" cy="4587875"/>
          </a:xfrm>
          <a:custGeom>
            <a:avLst/>
            <a:gdLst/>
            <a:ahLst/>
            <a:cxnLst>
              <a:cxn ang="0">
                <a:pos x="56" y="1174"/>
              </a:cxn>
              <a:cxn ang="0">
                <a:pos x="147" y="1417"/>
              </a:cxn>
              <a:cxn ang="0">
                <a:pos x="232" y="1442"/>
              </a:cxn>
              <a:cxn ang="0">
                <a:pos x="323" y="1286"/>
              </a:cxn>
              <a:cxn ang="0">
                <a:pos x="408" y="1149"/>
              </a:cxn>
              <a:cxn ang="0">
                <a:pos x="499" y="1030"/>
              </a:cxn>
              <a:cxn ang="0">
                <a:pos x="584" y="930"/>
              </a:cxn>
              <a:cxn ang="0">
                <a:pos x="674" y="855"/>
              </a:cxn>
              <a:cxn ang="0">
                <a:pos x="759" y="805"/>
              </a:cxn>
              <a:cxn ang="0">
                <a:pos x="850" y="793"/>
              </a:cxn>
              <a:cxn ang="0">
                <a:pos x="935" y="811"/>
              </a:cxn>
              <a:cxn ang="0">
                <a:pos x="1026" y="943"/>
              </a:cxn>
              <a:cxn ang="0">
                <a:pos x="1111" y="1261"/>
              </a:cxn>
              <a:cxn ang="0">
                <a:pos x="1202" y="1542"/>
              </a:cxn>
              <a:cxn ang="0">
                <a:pos x="1287" y="1810"/>
              </a:cxn>
              <a:cxn ang="0">
                <a:pos x="1377" y="2060"/>
              </a:cxn>
              <a:cxn ang="0">
                <a:pos x="1468" y="2247"/>
              </a:cxn>
              <a:cxn ang="0">
                <a:pos x="1553" y="2410"/>
              </a:cxn>
              <a:cxn ang="0">
                <a:pos x="1644" y="2553"/>
              </a:cxn>
              <a:cxn ang="0">
                <a:pos x="1729" y="2697"/>
              </a:cxn>
              <a:cxn ang="0">
                <a:pos x="1820" y="2834"/>
              </a:cxn>
              <a:cxn ang="0">
                <a:pos x="1905" y="2840"/>
              </a:cxn>
              <a:cxn ang="0">
                <a:pos x="1995" y="2628"/>
              </a:cxn>
              <a:cxn ang="0">
                <a:pos x="2080" y="2441"/>
              </a:cxn>
              <a:cxn ang="0">
                <a:pos x="2171" y="2291"/>
              </a:cxn>
              <a:cxn ang="0">
                <a:pos x="2256" y="2160"/>
              </a:cxn>
              <a:cxn ang="0">
                <a:pos x="2347" y="2104"/>
              </a:cxn>
              <a:cxn ang="0">
                <a:pos x="2432" y="2304"/>
              </a:cxn>
              <a:cxn ang="0">
                <a:pos x="2523" y="2497"/>
              </a:cxn>
              <a:cxn ang="0">
                <a:pos x="2608" y="2653"/>
              </a:cxn>
              <a:cxn ang="0">
                <a:pos x="2698" y="2778"/>
              </a:cxn>
              <a:cxn ang="0">
                <a:pos x="2789" y="2815"/>
              </a:cxn>
              <a:cxn ang="0">
                <a:pos x="2874" y="2578"/>
              </a:cxn>
              <a:cxn ang="0">
                <a:pos x="2965" y="2372"/>
              </a:cxn>
              <a:cxn ang="0">
                <a:pos x="3050" y="2166"/>
              </a:cxn>
              <a:cxn ang="0">
                <a:pos x="3140" y="1867"/>
              </a:cxn>
              <a:cxn ang="0">
                <a:pos x="3226" y="1430"/>
              </a:cxn>
              <a:cxn ang="0">
                <a:pos x="3316" y="1049"/>
              </a:cxn>
              <a:cxn ang="0">
                <a:pos x="3401" y="693"/>
              </a:cxn>
              <a:cxn ang="0">
                <a:pos x="3492" y="406"/>
              </a:cxn>
              <a:cxn ang="0">
                <a:pos x="3577" y="156"/>
              </a:cxn>
              <a:cxn ang="0">
                <a:pos x="3668" y="0"/>
              </a:cxn>
            </a:cxnLst>
            <a:rect l="0" t="0" r="r" b="b"/>
            <a:pathLst>
              <a:path w="3724" h="2890">
                <a:moveTo>
                  <a:pt x="0" y="993"/>
                </a:moveTo>
                <a:lnTo>
                  <a:pt x="28" y="1086"/>
                </a:lnTo>
                <a:lnTo>
                  <a:pt x="56" y="1174"/>
                </a:lnTo>
                <a:lnTo>
                  <a:pt x="85" y="1255"/>
                </a:lnTo>
                <a:lnTo>
                  <a:pt x="113" y="1336"/>
                </a:lnTo>
                <a:lnTo>
                  <a:pt x="147" y="1417"/>
                </a:lnTo>
                <a:lnTo>
                  <a:pt x="175" y="1473"/>
                </a:lnTo>
                <a:lnTo>
                  <a:pt x="204" y="1492"/>
                </a:lnTo>
                <a:lnTo>
                  <a:pt x="232" y="1442"/>
                </a:lnTo>
                <a:lnTo>
                  <a:pt x="260" y="1392"/>
                </a:lnTo>
                <a:lnTo>
                  <a:pt x="289" y="1336"/>
                </a:lnTo>
                <a:lnTo>
                  <a:pt x="323" y="1286"/>
                </a:lnTo>
                <a:lnTo>
                  <a:pt x="351" y="1236"/>
                </a:lnTo>
                <a:lnTo>
                  <a:pt x="380" y="1192"/>
                </a:lnTo>
                <a:lnTo>
                  <a:pt x="408" y="1149"/>
                </a:lnTo>
                <a:lnTo>
                  <a:pt x="436" y="1111"/>
                </a:lnTo>
                <a:lnTo>
                  <a:pt x="470" y="1067"/>
                </a:lnTo>
                <a:lnTo>
                  <a:pt x="499" y="1030"/>
                </a:lnTo>
                <a:lnTo>
                  <a:pt x="527" y="993"/>
                </a:lnTo>
                <a:lnTo>
                  <a:pt x="555" y="961"/>
                </a:lnTo>
                <a:lnTo>
                  <a:pt x="584" y="930"/>
                </a:lnTo>
                <a:lnTo>
                  <a:pt x="612" y="893"/>
                </a:lnTo>
                <a:lnTo>
                  <a:pt x="646" y="868"/>
                </a:lnTo>
                <a:lnTo>
                  <a:pt x="674" y="855"/>
                </a:lnTo>
                <a:lnTo>
                  <a:pt x="703" y="836"/>
                </a:lnTo>
                <a:lnTo>
                  <a:pt x="731" y="824"/>
                </a:lnTo>
                <a:lnTo>
                  <a:pt x="759" y="805"/>
                </a:lnTo>
                <a:lnTo>
                  <a:pt x="788" y="793"/>
                </a:lnTo>
                <a:lnTo>
                  <a:pt x="822" y="793"/>
                </a:lnTo>
                <a:lnTo>
                  <a:pt x="850" y="793"/>
                </a:lnTo>
                <a:lnTo>
                  <a:pt x="878" y="799"/>
                </a:lnTo>
                <a:lnTo>
                  <a:pt x="907" y="805"/>
                </a:lnTo>
                <a:lnTo>
                  <a:pt x="935" y="811"/>
                </a:lnTo>
                <a:lnTo>
                  <a:pt x="969" y="818"/>
                </a:lnTo>
                <a:lnTo>
                  <a:pt x="997" y="855"/>
                </a:lnTo>
                <a:lnTo>
                  <a:pt x="1026" y="943"/>
                </a:lnTo>
                <a:lnTo>
                  <a:pt x="1054" y="1049"/>
                </a:lnTo>
                <a:lnTo>
                  <a:pt x="1083" y="1155"/>
                </a:lnTo>
                <a:lnTo>
                  <a:pt x="1111" y="1261"/>
                </a:lnTo>
                <a:lnTo>
                  <a:pt x="1145" y="1355"/>
                </a:lnTo>
                <a:lnTo>
                  <a:pt x="1173" y="1454"/>
                </a:lnTo>
                <a:lnTo>
                  <a:pt x="1202" y="1542"/>
                </a:lnTo>
                <a:lnTo>
                  <a:pt x="1230" y="1636"/>
                </a:lnTo>
                <a:lnTo>
                  <a:pt x="1258" y="1723"/>
                </a:lnTo>
                <a:lnTo>
                  <a:pt x="1287" y="1810"/>
                </a:lnTo>
                <a:lnTo>
                  <a:pt x="1321" y="1898"/>
                </a:lnTo>
                <a:lnTo>
                  <a:pt x="1349" y="1979"/>
                </a:lnTo>
                <a:lnTo>
                  <a:pt x="1377" y="2060"/>
                </a:lnTo>
                <a:lnTo>
                  <a:pt x="1406" y="2135"/>
                </a:lnTo>
                <a:lnTo>
                  <a:pt x="1434" y="2197"/>
                </a:lnTo>
                <a:lnTo>
                  <a:pt x="1468" y="2247"/>
                </a:lnTo>
                <a:lnTo>
                  <a:pt x="1496" y="2304"/>
                </a:lnTo>
                <a:lnTo>
                  <a:pt x="1525" y="2360"/>
                </a:lnTo>
                <a:lnTo>
                  <a:pt x="1553" y="2410"/>
                </a:lnTo>
                <a:lnTo>
                  <a:pt x="1581" y="2460"/>
                </a:lnTo>
                <a:lnTo>
                  <a:pt x="1610" y="2503"/>
                </a:lnTo>
                <a:lnTo>
                  <a:pt x="1644" y="2553"/>
                </a:lnTo>
                <a:lnTo>
                  <a:pt x="1672" y="2597"/>
                </a:lnTo>
                <a:lnTo>
                  <a:pt x="1700" y="2647"/>
                </a:lnTo>
                <a:lnTo>
                  <a:pt x="1729" y="2697"/>
                </a:lnTo>
                <a:lnTo>
                  <a:pt x="1757" y="2747"/>
                </a:lnTo>
                <a:lnTo>
                  <a:pt x="1791" y="2790"/>
                </a:lnTo>
                <a:lnTo>
                  <a:pt x="1820" y="2834"/>
                </a:lnTo>
                <a:lnTo>
                  <a:pt x="1848" y="2878"/>
                </a:lnTo>
                <a:lnTo>
                  <a:pt x="1876" y="2890"/>
                </a:lnTo>
                <a:lnTo>
                  <a:pt x="1905" y="2840"/>
                </a:lnTo>
                <a:lnTo>
                  <a:pt x="1933" y="2772"/>
                </a:lnTo>
                <a:lnTo>
                  <a:pt x="1967" y="2697"/>
                </a:lnTo>
                <a:lnTo>
                  <a:pt x="1995" y="2628"/>
                </a:lnTo>
                <a:lnTo>
                  <a:pt x="2024" y="2566"/>
                </a:lnTo>
                <a:lnTo>
                  <a:pt x="2052" y="2497"/>
                </a:lnTo>
                <a:lnTo>
                  <a:pt x="2080" y="2441"/>
                </a:lnTo>
                <a:lnTo>
                  <a:pt x="2109" y="2385"/>
                </a:lnTo>
                <a:lnTo>
                  <a:pt x="2143" y="2341"/>
                </a:lnTo>
                <a:lnTo>
                  <a:pt x="2171" y="2291"/>
                </a:lnTo>
                <a:lnTo>
                  <a:pt x="2199" y="2247"/>
                </a:lnTo>
                <a:lnTo>
                  <a:pt x="2228" y="2204"/>
                </a:lnTo>
                <a:lnTo>
                  <a:pt x="2256" y="2160"/>
                </a:lnTo>
                <a:lnTo>
                  <a:pt x="2290" y="2116"/>
                </a:lnTo>
                <a:lnTo>
                  <a:pt x="2318" y="2085"/>
                </a:lnTo>
                <a:lnTo>
                  <a:pt x="2347" y="2104"/>
                </a:lnTo>
                <a:lnTo>
                  <a:pt x="2375" y="2160"/>
                </a:lnTo>
                <a:lnTo>
                  <a:pt x="2403" y="2235"/>
                </a:lnTo>
                <a:lnTo>
                  <a:pt x="2432" y="2304"/>
                </a:lnTo>
                <a:lnTo>
                  <a:pt x="2466" y="2372"/>
                </a:lnTo>
                <a:lnTo>
                  <a:pt x="2494" y="2435"/>
                </a:lnTo>
                <a:lnTo>
                  <a:pt x="2523" y="2497"/>
                </a:lnTo>
                <a:lnTo>
                  <a:pt x="2551" y="2553"/>
                </a:lnTo>
                <a:lnTo>
                  <a:pt x="2579" y="2609"/>
                </a:lnTo>
                <a:lnTo>
                  <a:pt x="2608" y="2653"/>
                </a:lnTo>
                <a:lnTo>
                  <a:pt x="2642" y="2697"/>
                </a:lnTo>
                <a:lnTo>
                  <a:pt x="2670" y="2740"/>
                </a:lnTo>
                <a:lnTo>
                  <a:pt x="2698" y="2778"/>
                </a:lnTo>
                <a:lnTo>
                  <a:pt x="2727" y="2815"/>
                </a:lnTo>
                <a:lnTo>
                  <a:pt x="2755" y="2840"/>
                </a:lnTo>
                <a:lnTo>
                  <a:pt x="2789" y="2815"/>
                </a:lnTo>
                <a:lnTo>
                  <a:pt x="2817" y="2734"/>
                </a:lnTo>
                <a:lnTo>
                  <a:pt x="2846" y="2659"/>
                </a:lnTo>
                <a:lnTo>
                  <a:pt x="2874" y="2578"/>
                </a:lnTo>
                <a:lnTo>
                  <a:pt x="2902" y="2510"/>
                </a:lnTo>
                <a:lnTo>
                  <a:pt x="2931" y="2441"/>
                </a:lnTo>
                <a:lnTo>
                  <a:pt x="2965" y="2372"/>
                </a:lnTo>
                <a:lnTo>
                  <a:pt x="2993" y="2310"/>
                </a:lnTo>
                <a:lnTo>
                  <a:pt x="3021" y="2235"/>
                </a:lnTo>
                <a:lnTo>
                  <a:pt x="3050" y="2166"/>
                </a:lnTo>
                <a:lnTo>
                  <a:pt x="3078" y="2091"/>
                </a:lnTo>
                <a:lnTo>
                  <a:pt x="3112" y="2004"/>
                </a:lnTo>
                <a:lnTo>
                  <a:pt x="3140" y="1867"/>
                </a:lnTo>
                <a:lnTo>
                  <a:pt x="3169" y="1717"/>
                </a:lnTo>
                <a:lnTo>
                  <a:pt x="3197" y="1567"/>
                </a:lnTo>
                <a:lnTo>
                  <a:pt x="3226" y="1430"/>
                </a:lnTo>
                <a:lnTo>
                  <a:pt x="3254" y="1298"/>
                </a:lnTo>
                <a:lnTo>
                  <a:pt x="3288" y="1167"/>
                </a:lnTo>
                <a:lnTo>
                  <a:pt x="3316" y="1049"/>
                </a:lnTo>
                <a:lnTo>
                  <a:pt x="3345" y="924"/>
                </a:lnTo>
                <a:lnTo>
                  <a:pt x="3373" y="805"/>
                </a:lnTo>
                <a:lnTo>
                  <a:pt x="3401" y="693"/>
                </a:lnTo>
                <a:lnTo>
                  <a:pt x="3430" y="593"/>
                </a:lnTo>
                <a:lnTo>
                  <a:pt x="3464" y="493"/>
                </a:lnTo>
                <a:lnTo>
                  <a:pt x="3492" y="406"/>
                </a:lnTo>
                <a:lnTo>
                  <a:pt x="3520" y="318"/>
                </a:lnTo>
                <a:lnTo>
                  <a:pt x="3549" y="237"/>
                </a:lnTo>
                <a:lnTo>
                  <a:pt x="3577" y="156"/>
                </a:lnTo>
                <a:lnTo>
                  <a:pt x="3611" y="81"/>
                </a:lnTo>
                <a:lnTo>
                  <a:pt x="3639" y="19"/>
                </a:lnTo>
                <a:lnTo>
                  <a:pt x="3668" y="0"/>
                </a:lnTo>
                <a:lnTo>
                  <a:pt x="3696" y="31"/>
                </a:lnTo>
                <a:lnTo>
                  <a:pt x="3724" y="69"/>
                </a:lnTo>
              </a:path>
            </a:pathLst>
          </a:custGeom>
          <a:noFill/>
          <a:ln w="36513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3" name="Freeform 83"/>
          <p:cNvSpPr>
            <a:spLocks/>
          </p:cNvSpPr>
          <p:nvPr/>
        </p:nvSpPr>
        <p:spPr bwMode="auto">
          <a:xfrm>
            <a:off x="7145342" y="644526"/>
            <a:ext cx="1125537" cy="1247776"/>
          </a:xfrm>
          <a:custGeom>
            <a:avLst/>
            <a:gdLst/>
            <a:ahLst/>
            <a:cxnLst>
              <a:cxn ang="0">
                <a:pos x="0" y="381"/>
              </a:cxn>
              <a:cxn ang="0">
                <a:pos x="29" y="418"/>
              </a:cxn>
              <a:cxn ang="0">
                <a:pos x="63" y="449"/>
              </a:cxn>
              <a:cxn ang="0">
                <a:pos x="91" y="480"/>
              </a:cxn>
              <a:cxn ang="0">
                <a:pos x="119" y="512"/>
              </a:cxn>
              <a:cxn ang="0">
                <a:pos x="148" y="543"/>
              </a:cxn>
              <a:cxn ang="0">
                <a:pos x="176" y="580"/>
              </a:cxn>
              <a:cxn ang="0">
                <a:pos x="205" y="612"/>
              </a:cxn>
              <a:cxn ang="0">
                <a:pos x="239" y="643"/>
              </a:cxn>
              <a:cxn ang="0">
                <a:pos x="267" y="674"/>
              </a:cxn>
              <a:cxn ang="0">
                <a:pos x="295" y="705"/>
              </a:cxn>
              <a:cxn ang="0">
                <a:pos x="324" y="736"/>
              </a:cxn>
              <a:cxn ang="0">
                <a:pos x="352" y="761"/>
              </a:cxn>
              <a:cxn ang="0">
                <a:pos x="386" y="786"/>
              </a:cxn>
              <a:cxn ang="0">
                <a:pos x="414" y="780"/>
              </a:cxn>
              <a:cxn ang="0">
                <a:pos x="443" y="718"/>
              </a:cxn>
              <a:cxn ang="0">
                <a:pos x="471" y="630"/>
              </a:cxn>
              <a:cxn ang="0">
                <a:pos x="499" y="549"/>
              </a:cxn>
              <a:cxn ang="0">
                <a:pos x="528" y="468"/>
              </a:cxn>
              <a:cxn ang="0">
                <a:pos x="562" y="393"/>
              </a:cxn>
              <a:cxn ang="0">
                <a:pos x="590" y="318"/>
              </a:cxn>
              <a:cxn ang="0">
                <a:pos x="618" y="243"/>
              </a:cxn>
              <a:cxn ang="0">
                <a:pos x="647" y="162"/>
              </a:cxn>
              <a:cxn ang="0">
                <a:pos x="675" y="81"/>
              </a:cxn>
              <a:cxn ang="0">
                <a:pos x="709" y="0"/>
              </a:cxn>
            </a:cxnLst>
            <a:rect l="0" t="0" r="r" b="b"/>
            <a:pathLst>
              <a:path w="709" h="786">
                <a:moveTo>
                  <a:pt x="0" y="381"/>
                </a:moveTo>
                <a:lnTo>
                  <a:pt x="29" y="418"/>
                </a:lnTo>
                <a:lnTo>
                  <a:pt x="63" y="449"/>
                </a:lnTo>
                <a:lnTo>
                  <a:pt x="91" y="480"/>
                </a:lnTo>
                <a:lnTo>
                  <a:pt x="119" y="512"/>
                </a:lnTo>
                <a:lnTo>
                  <a:pt x="148" y="543"/>
                </a:lnTo>
                <a:lnTo>
                  <a:pt x="176" y="580"/>
                </a:lnTo>
                <a:lnTo>
                  <a:pt x="205" y="612"/>
                </a:lnTo>
                <a:lnTo>
                  <a:pt x="239" y="643"/>
                </a:lnTo>
                <a:lnTo>
                  <a:pt x="267" y="674"/>
                </a:lnTo>
                <a:lnTo>
                  <a:pt x="295" y="705"/>
                </a:lnTo>
                <a:lnTo>
                  <a:pt x="324" y="736"/>
                </a:lnTo>
                <a:lnTo>
                  <a:pt x="352" y="761"/>
                </a:lnTo>
                <a:lnTo>
                  <a:pt x="386" y="786"/>
                </a:lnTo>
                <a:lnTo>
                  <a:pt x="414" y="780"/>
                </a:lnTo>
                <a:lnTo>
                  <a:pt x="443" y="718"/>
                </a:lnTo>
                <a:lnTo>
                  <a:pt x="471" y="630"/>
                </a:lnTo>
                <a:lnTo>
                  <a:pt x="499" y="549"/>
                </a:lnTo>
                <a:lnTo>
                  <a:pt x="528" y="468"/>
                </a:lnTo>
                <a:lnTo>
                  <a:pt x="562" y="393"/>
                </a:lnTo>
                <a:lnTo>
                  <a:pt x="590" y="318"/>
                </a:lnTo>
                <a:lnTo>
                  <a:pt x="618" y="243"/>
                </a:lnTo>
                <a:lnTo>
                  <a:pt x="647" y="162"/>
                </a:lnTo>
                <a:lnTo>
                  <a:pt x="675" y="81"/>
                </a:lnTo>
                <a:lnTo>
                  <a:pt x="709" y="0"/>
                </a:lnTo>
              </a:path>
            </a:pathLst>
          </a:custGeom>
          <a:noFill/>
          <a:ln w="36513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4" name="Line 84"/>
          <p:cNvSpPr>
            <a:spLocks noChangeShapeType="1"/>
          </p:cNvSpPr>
          <p:nvPr/>
        </p:nvSpPr>
        <p:spPr bwMode="auto">
          <a:xfrm>
            <a:off x="1214438" y="27162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5" name="Line 85"/>
          <p:cNvSpPr>
            <a:spLocks noChangeShapeType="1"/>
          </p:cNvSpPr>
          <p:nvPr/>
        </p:nvSpPr>
        <p:spPr bwMode="auto">
          <a:xfrm>
            <a:off x="1233492" y="269557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0" name="Line 90"/>
          <p:cNvSpPr>
            <a:spLocks noChangeShapeType="1"/>
          </p:cNvSpPr>
          <p:nvPr/>
        </p:nvSpPr>
        <p:spPr bwMode="auto">
          <a:xfrm>
            <a:off x="1349379" y="313214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2" name="Line 92"/>
          <p:cNvSpPr>
            <a:spLocks noChangeShapeType="1"/>
          </p:cNvSpPr>
          <p:nvPr/>
        </p:nvSpPr>
        <p:spPr bwMode="auto">
          <a:xfrm>
            <a:off x="1395417" y="3260727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3" name="Line 93"/>
          <p:cNvSpPr>
            <a:spLocks noChangeShapeType="1"/>
          </p:cNvSpPr>
          <p:nvPr/>
        </p:nvSpPr>
        <p:spPr bwMode="auto">
          <a:xfrm>
            <a:off x="1412875" y="324009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4" name="Line 94"/>
          <p:cNvSpPr>
            <a:spLocks noChangeShapeType="1"/>
          </p:cNvSpPr>
          <p:nvPr/>
        </p:nvSpPr>
        <p:spPr bwMode="auto">
          <a:xfrm>
            <a:off x="1449392" y="338931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5" name="Line 95"/>
          <p:cNvSpPr>
            <a:spLocks noChangeShapeType="1"/>
          </p:cNvSpPr>
          <p:nvPr/>
        </p:nvSpPr>
        <p:spPr bwMode="auto">
          <a:xfrm>
            <a:off x="1466850" y="33702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6" name="Line 96"/>
          <p:cNvSpPr>
            <a:spLocks noChangeShapeType="1"/>
          </p:cNvSpPr>
          <p:nvPr/>
        </p:nvSpPr>
        <p:spPr bwMode="auto">
          <a:xfrm>
            <a:off x="1493838" y="34782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7" name="Line 97"/>
          <p:cNvSpPr>
            <a:spLocks noChangeShapeType="1"/>
          </p:cNvSpPr>
          <p:nvPr/>
        </p:nvSpPr>
        <p:spPr bwMode="auto">
          <a:xfrm>
            <a:off x="1511300" y="34591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8" name="Line 98"/>
          <p:cNvSpPr>
            <a:spLocks noChangeShapeType="1"/>
          </p:cNvSpPr>
          <p:nvPr/>
        </p:nvSpPr>
        <p:spPr bwMode="auto">
          <a:xfrm>
            <a:off x="1538288" y="3508376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9" name="Line 99"/>
          <p:cNvSpPr>
            <a:spLocks noChangeShapeType="1"/>
          </p:cNvSpPr>
          <p:nvPr/>
        </p:nvSpPr>
        <p:spPr bwMode="auto">
          <a:xfrm>
            <a:off x="1557342" y="3487739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0" name="Line 100"/>
          <p:cNvSpPr>
            <a:spLocks noChangeShapeType="1"/>
          </p:cNvSpPr>
          <p:nvPr/>
        </p:nvSpPr>
        <p:spPr bwMode="auto">
          <a:xfrm>
            <a:off x="1584328" y="3429002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1" name="Line 101"/>
          <p:cNvSpPr>
            <a:spLocks noChangeShapeType="1"/>
          </p:cNvSpPr>
          <p:nvPr/>
        </p:nvSpPr>
        <p:spPr bwMode="auto">
          <a:xfrm>
            <a:off x="1601792" y="3409951"/>
            <a:ext cx="1587" cy="38100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2" name="Line 102"/>
          <p:cNvSpPr>
            <a:spLocks noChangeShapeType="1"/>
          </p:cNvSpPr>
          <p:nvPr/>
        </p:nvSpPr>
        <p:spPr bwMode="auto">
          <a:xfrm>
            <a:off x="1628779" y="3349626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3" name="Line 103"/>
          <p:cNvSpPr>
            <a:spLocks noChangeShapeType="1"/>
          </p:cNvSpPr>
          <p:nvPr/>
        </p:nvSpPr>
        <p:spPr bwMode="auto">
          <a:xfrm>
            <a:off x="1646242" y="333057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4" name="Line 104"/>
          <p:cNvSpPr>
            <a:spLocks noChangeShapeType="1"/>
          </p:cNvSpPr>
          <p:nvPr/>
        </p:nvSpPr>
        <p:spPr bwMode="auto">
          <a:xfrm>
            <a:off x="1673229" y="3260727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5" name="Line 105"/>
          <p:cNvSpPr>
            <a:spLocks noChangeShapeType="1"/>
          </p:cNvSpPr>
          <p:nvPr/>
        </p:nvSpPr>
        <p:spPr bwMode="auto">
          <a:xfrm>
            <a:off x="1692275" y="324009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6" name="Line 106"/>
          <p:cNvSpPr>
            <a:spLocks noChangeShapeType="1"/>
          </p:cNvSpPr>
          <p:nvPr/>
        </p:nvSpPr>
        <p:spPr bwMode="auto">
          <a:xfrm>
            <a:off x="1728792" y="3181352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7" name="Line 107"/>
          <p:cNvSpPr>
            <a:spLocks noChangeShapeType="1"/>
          </p:cNvSpPr>
          <p:nvPr/>
        </p:nvSpPr>
        <p:spPr bwMode="auto">
          <a:xfrm>
            <a:off x="1746250" y="316071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8" name="Line 108"/>
          <p:cNvSpPr>
            <a:spLocks noChangeShapeType="1"/>
          </p:cNvSpPr>
          <p:nvPr/>
        </p:nvSpPr>
        <p:spPr bwMode="auto">
          <a:xfrm>
            <a:off x="1773238" y="3101975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" name="Line 109"/>
          <p:cNvSpPr>
            <a:spLocks noChangeShapeType="1"/>
          </p:cNvSpPr>
          <p:nvPr/>
        </p:nvSpPr>
        <p:spPr bwMode="auto">
          <a:xfrm>
            <a:off x="1790700" y="3082926"/>
            <a:ext cx="1588" cy="38100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0" name="Line 110"/>
          <p:cNvSpPr>
            <a:spLocks noChangeShapeType="1"/>
          </p:cNvSpPr>
          <p:nvPr/>
        </p:nvSpPr>
        <p:spPr bwMode="auto">
          <a:xfrm>
            <a:off x="1817688" y="3032127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1" name="Line 111"/>
          <p:cNvSpPr>
            <a:spLocks noChangeShapeType="1"/>
          </p:cNvSpPr>
          <p:nvPr/>
        </p:nvSpPr>
        <p:spPr bwMode="auto">
          <a:xfrm>
            <a:off x="1836742" y="301307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2" name="Line 112"/>
          <p:cNvSpPr>
            <a:spLocks noChangeShapeType="1"/>
          </p:cNvSpPr>
          <p:nvPr/>
        </p:nvSpPr>
        <p:spPr bwMode="auto">
          <a:xfrm>
            <a:off x="1863725" y="2963865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3" name="Line 113"/>
          <p:cNvSpPr>
            <a:spLocks noChangeShapeType="1"/>
          </p:cNvSpPr>
          <p:nvPr/>
        </p:nvSpPr>
        <p:spPr bwMode="auto">
          <a:xfrm>
            <a:off x="1881191" y="294322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4" name="Line 114"/>
          <p:cNvSpPr>
            <a:spLocks noChangeShapeType="1"/>
          </p:cNvSpPr>
          <p:nvPr/>
        </p:nvSpPr>
        <p:spPr bwMode="auto">
          <a:xfrm>
            <a:off x="1908179" y="290354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5" name="Line 115"/>
          <p:cNvSpPr>
            <a:spLocks noChangeShapeType="1"/>
          </p:cNvSpPr>
          <p:nvPr/>
        </p:nvSpPr>
        <p:spPr bwMode="auto">
          <a:xfrm>
            <a:off x="1925642" y="288449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6" name="Line 116"/>
          <p:cNvSpPr>
            <a:spLocks noChangeShapeType="1"/>
          </p:cNvSpPr>
          <p:nvPr/>
        </p:nvSpPr>
        <p:spPr bwMode="auto">
          <a:xfrm>
            <a:off x="1962154" y="283369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7" name="Line 117"/>
          <p:cNvSpPr>
            <a:spLocks noChangeShapeType="1"/>
          </p:cNvSpPr>
          <p:nvPr/>
        </p:nvSpPr>
        <p:spPr bwMode="auto">
          <a:xfrm>
            <a:off x="1979617" y="2814640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8" name="Line 118"/>
          <p:cNvSpPr>
            <a:spLocks noChangeShapeType="1"/>
          </p:cNvSpPr>
          <p:nvPr/>
        </p:nvSpPr>
        <p:spPr bwMode="auto">
          <a:xfrm>
            <a:off x="2006603" y="2774951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9" name="Line 119"/>
          <p:cNvSpPr>
            <a:spLocks noChangeShapeType="1"/>
          </p:cNvSpPr>
          <p:nvPr/>
        </p:nvSpPr>
        <p:spPr bwMode="auto">
          <a:xfrm>
            <a:off x="2025650" y="275431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0" name="Line 120"/>
          <p:cNvSpPr>
            <a:spLocks noChangeShapeType="1"/>
          </p:cNvSpPr>
          <p:nvPr/>
        </p:nvSpPr>
        <p:spPr bwMode="auto">
          <a:xfrm>
            <a:off x="2052642" y="271621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1" name="Line 121"/>
          <p:cNvSpPr>
            <a:spLocks noChangeShapeType="1"/>
          </p:cNvSpPr>
          <p:nvPr/>
        </p:nvSpPr>
        <p:spPr bwMode="auto">
          <a:xfrm>
            <a:off x="2070100" y="269557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2" name="Line 122"/>
          <p:cNvSpPr>
            <a:spLocks noChangeShapeType="1"/>
          </p:cNvSpPr>
          <p:nvPr/>
        </p:nvSpPr>
        <p:spPr bwMode="auto">
          <a:xfrm>
            <a:off x="2097088" y="26654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3" name="Line 123"/>
          <p:cNvSpPr>
            <a:spLocks noChangeShapeType="1"/>
          </p:cNvSpPr>
          <p:nvPr/>
        </p:nvSpPr>
        <p:spPr bwMode="auto">
          <a:xfrm>
            <a:off x="2114550" y="26463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4" name="Line 124"/>
          <p:cNvSpPr>
            <a:spLocks noChangeShapeType="1"/>
          </p:cNvSpPr>
          <p:nvPr/>
        </p:nvSpPr>
        <p:spPr bwMode="auto">
          <a:xfrm>
            <a:off x="2141538" y="2616202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5" name="Line 125"/>
          <p:cNvSpPr>
            <a:spLocks noChangeShapeType="1"/>
          </p:cNvSpPr>
          <p:nvPr/>
        </p:nvSpPr>
        <p:spPr bwMode="auto">
          <a:xfrm>
            <a:off x="2160592" y="2597150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6" name="Line 126"/>
          <p:cNvSpPr>
            <a:spLocks noChangeShapeType="1"/>
          </p:cNvSpPr>
          <p:nvPr/>
        </p:nvSpPr>
        <p:spPr bwMode="auto">
          <a:xfrm>
            <a:off x="2187579" y="255746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7" name="Line 127"/>
          <p:cNvSpPr>
            <a:spLocks noChangeShapeType="1"/>
          </p:cNvSpPr>
          <p:nvPr/>
        </p:nvSpPr>
        <p:spPr bwMode="auto">
          <a:xfrm>
            <a:off x="2205042" y="253682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8" name="Line 128"/>
          <p:cNvSpPr>
            <a:spLocks noChangeShapeType="1"/>
          </p:cNvSpPr>
          <p:nvPr/>
        </p:nvSpPr>
        <p:spPr bwMode="auto">
          <a:xfrm>
            <a:off x="2241554" y="2517776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9" name="Line 129"/>
          <p:cNvSpPr>
            <a:spLocks noChangeShapeType="1"/>
          </p:cNvSpPr>
          <p:nvPr/>
        </p:nvSpPr>
        <p:spPr bwMode="auto">
          <a:xfrm>
            <a:off x="2259017" y="2497139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0" name="Line 130"/>
          <p:cNvSpPr>
            <a:spLocks noChangeShapeType="1"/>
          </p:cNvSpPr>
          <p:nvPr/>
        </p:nvSpPr>
        <p:spPr bwMode="auto">
          <a:xfrm>
            <a:off x="2286004" y="2497139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1" name="Line 131"/>
          <p:cNvSpPr>
            <a:spLocks noChangeShapeType="1"/>
          </p:cNvSpPr>
          <p:nvPr/>
        </p:nvSpPr>
        <p:spPr bwMode="auto">
          <a:xfrm>
            <a:off x="2303467" y="2478089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2" name="Line 132"/>
          <p:cNvSpPr>
            <a:spLocks noChangeShapeType="1"/>
          </p:cNvSpPr>
          <p:nvPr/>
        </p:nvSpPr>
        <p:spPr bwMode="auto">
          <a:xfrm>
            <a:off x="2330454" y="2466976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3" name="Line 133"/>
          <p:cNvSpPr>
            <a:spLocks noChangeShapeType="1"/>
          </p:cNvSpPr>
          <p:nvPr/>
        </p:nvSpPr>
        <p:spPr bwMode="auto">
          <a:xfrm>
            <a:off x="2349500" y="244792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4" name="Line 134"/>
          <p:cNvSpPr>
            <a:spLocks noChangeShapeType="1"/>
          </p:cNvSpPr>
          <p:nvPr/>
        </p:nvSpPr>
        <p:spPr bwMode="auto">
          <a:xfrm>
            <a:off x="2376492" y="2447926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5" name="Line 135"/>
          <p:cNvSpPr>
            <a:spLocks noChangeShapeType="1"/>
          </p:cNvSpPr>
          <p:nvPr/>
        </p:nvSpPr>
        <p:spPr bwMode="auto">
          <a:xfrm>
            <a:off x="2393950" y="242729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6" name="Line 136"/>
          <p:cNvSpPr>
            <a:spLocks noChangeShapeType="1"/>
          </p:cNvSpPr>
          <p:nvPr/>
        </p:nvSpPr>
        <p:spPr bwMode="auto">
          <a:xfrm>
            <a:off x="2420938" y="2417765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7" name="Line 137"/>
          <p:cNvSpPr>
            <a:spLocks noChangeShapeType="1"/>
          </p:cNvSpPr>
          <p:nvPr/>
        </p:nvSpPr>
        <p:spPr bwMode="auto">
          <a:xfrm>
            <a:off x="2438400" y="239871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8" name="Line 138"/>
          <p:cNvSpPr>
            <a:spLocks noChangeShapeType="1"/>
          </p:cNvSpPr>
          <p:nvPr/>
        </p:nvSpPr>
        <p:spPr bwMode="auto">
          <a:xfrm>
            <a:off x="2465388" y="23987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9" name="Line 139"/>
          <p:cNvSpPr>
            <a:spLocks noChangeShapeType="1"/>
          </p:cNvSpPr>
          <p:nvPr/>
        </p:nvSpPr>
        <p:spPr bwMode="auto">
          <a:xfrm>
            <a:off x="2484442" y="237807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0" name="Line 140"/>
          <p:cNvSpPr>
            <a:spLocks noChangeShapeType="1"/>
          </p:cNvSpPr>
          <p:nvPr/>
        </p:nvSpPr>
        <p:spPr bwMode="auto">
          <a:xfrm>
            <a:off x="2519363" y="23987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1" name="Line 141"/>
          <p:cNvSpPr>
            <a:spLocks noChangeShapeType="1"/>
          </p:cNvSpPr>
          <p:nvPr/>
        </p:nvSpPr>
        <p:spPr bwMode="auto">
          <a:xfrm>
            <a:off x="2538417" y="237807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2" name="Line 142"/>
          <p:cNvSpPr>
            <a:spLocks noChangeShapeType="1"/>
          </p:cNvSpPr>
          <p:nvPr/>
        </p:nvSpPr>
        <p:spPr bwMode="auto">
          <a:xfrm>
            <a:off x="2565402" y="239871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3" name="Line 143"/>
          <p:cNvSpPr>
            <a:spLocks noChangeShapeType="1"/>
          </p:cNvSpPr>
          <p:nvPr/>
        </p:nvSpPr>
        <p:spPr bwMode="auto">
          <a:xfrm>
            <a:off x="2582867" y="237807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4" name="Line 144"/>
          <p:cNvSpPr>
            <a:spLocks noChangeShapeType="1"/>
          </p:cNvSpPr>
          <p:nvPr/>
        </p:nvSpPr>
        <p:spPr bwMode="auto">
          <a:xfrm>
            <a:off x="2609854" y="240824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5" name="Line 145"/>
          <p:cNvSpPr>
            <a:spLocks noChangeShapeType="1"/>
          </p:cNvSpPr>
          <p:nvPr/>
        </p:nvSpPr>
        <p:spPr bwMode="auto">
          <a:xfrm>
            <a:off x="2627317" y="2389189"/>
            <a:ext cx="1587" cy="38100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6" name="Line 146"/>
          <p:cNvSpPr>
            <a:spLocks noChangeShapeType="1"/>
          </p:cNvSpPr>
          <p:nvPr/>
        </p:nvSpPr>
        <p:spPr bwMode="auto">
          <a:xfrm>
            <a:off x="2654304" y="2417765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7" name="Line 147"/>
          <p:cNvSpPr>
            <a:spLocks noChangeShapeType="1"/>
          </p:cNvSpPr>
          <p:nvPr/>
        </p:nvSpPr>
        <p:spPr bwMode="auto">
          <a:xfrm>
            <a:off x="2673350" y="239871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8" name="Line 148"/>
          <p:cNvSpPr>
            <a:spLocks noChangeShapeType="1"/>
          </p:cNvSpPr>
          <p:nvPr/>
        </p:nvSpPr>
        <p:spPr bwMode="auto">
          <a:xfrm>
            <a:off x="2700340" y="2427288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9" name="Line 149"/>
          <p:cNvSpPr>
            <a:spLocks noChangeShapeType="1"/>
          </p:cNvSpPr>
          <p:nvPr/>
        </p:nvSpPr>
        <p:spPr bwMode="auto">
          <a:xfrm>
            <a:off x="2717800" y="240824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0" name="Line 150"/>
          <p:cNvSpPr>
            <a:spLocks noChangeShapeType="1"/>
          </p:cNvSpPr>
          <p:nvPr/>
        </p:nvSpPr>
        <p:spPr bwMode="auto">
          <a:xfrm>
            <a:off x="2754317" y="2438402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1" name="Line 151"/>
          <p:cNvSpPr>
            <a:spLocks noChangeShapeType="1"/>
          </p:cNvSpPr>
          <p:nvPr/>
        </p:nvSpPr>
        <p:spPr bwMode="auto">
          <a:xfrm>
            <a:off x="2771775" y="24177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2" name="Line 152"/>
          <p:cNvSpPr>
            <a:spLocks noChangeShapeType="1"/>
          </p:cNvSpPr>
          <p:nvPr/>
        </p:nvSpPr>
        <p:spPr bwMode="auto">
          <a:xfrm>
            <a:off x="2798763" y="2497139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3" name="Line 153"/>
          <p:cNvSpPr>
            <a:spLocks noChangeShapeType="1"/>
          </p:cNvSpPr>
          <p:nvPr/>
        </p:nvSpPr>
        <p:spPr bwMode="auto">
          <a:xfrm>
            <a:off x="2816225" y="2478089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4" name="Line 154"/>
          <p:cNvSpPr>
            <a:spLocks noChangeShapeType="1"/>
          </p:cNvSpPr>
          <p:nvPr/>
        </p:nvSpPr>
        <p:spPr bwMode="auto">
          <a:xfrm>
            <a:off x="2843213" y="2636840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5" name="Line 155"/>
          <p:cNvSpPr>
            <a:spLocks noChangeShapeType="1"/>
          </p:cNvSpPr>
          <p:nvPr/>
        </p:nvSpPr>
        <p:spPr bwMode="auto">
          <a:xfrm>
            <a:off x="2862267" y="261620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6" name="Line 156"/>
          <p:cNvSpPr>
            <a:spLocks noChangeShapeType="1"/>
          </p:cNvSpPr>
          <p:nvPr/>
        </p:nvSpPr>
        <p:spPr bwMode="auto">
          <a:xfrm>
            <a:off x="2889250" y="2805113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7" name="Line 157"/>
          <p:cNvSpPr>
            <a:spLocks noChangeShapeType="1"/>
          </p:cNvSpPr>
          <p:nvPr/>
        </p:nvSpPr>
        <p:spPr bwMode="auto">
          <a:xfrm>
            <a:off x="2906713" y="278447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8" name="Line 158"/>
          <p:cNvSpPr>
            <a:spLocks noChangeShapeType="1"/>
          </p:cNvSpPr>
          <p:nvPr/>
        </p:nvSpPr>
        <p:spPr bwMode="auto">
          <a:xfrm>
            <a:off x="2933704" y="2973389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9" name="Line 159"/>
          <p:cNvSpPr>
            <a:spLocks noChangeShapeType="1"/>
          </p:cNvSpPr>
          <p:nvPr/>
        </p:nvSpPr>
        <p:spPr bwMode="auto">
          <a:xfrm>
            <a:off x="2952750" y="2952752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0" name="Line 160"/>
          <p:cNvSpPr>
            <a:spLocks noChangeShapeType="1"/>
          </p:cNvSpPr>
          <p:nvPr/>
        </p:nvSpPr>
        <p:spPr bwMode="auto">
          <a:xfrm>
            <a:off x="2979742" y="3141665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1" name="Line 161"/>
          <p:cNvSpPr>
            <a:spLocks noChangeShapeType="1"/>
          </p:cNvSpPr>
          <p:nvPr/>
        </p:nvSpPr>
        <p:spPr bwMode="auto">
          <a:xfrm>
            <a:off x="2997200" y="312102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2" name="Line 162"/>
          <p:cNvSpPr>
            <a:spLocks noChangeShapeType="1"/>
          </p:cNvSpPr>
          <p:nvPr/>
        </p:nvSpPr>
        <p:spPr bwMode="auto">
          <a:xfrm>
            <a:off x="3033717" y="3290890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3" name="Line 163"/>
          <p:cNvSpPr>
            <a:spLocks noChangeShapeType="1"/>
          </p:cNvSpPr>
          <p:nvPr/>
        </p:nvSpPr>
        <p:spPr bwMode="auto">
          <a:xfrm>
            <a:off x="3051175" y="327025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4" name="Line 164"/>
          <p:cNvSpPr>
            <a:spLocks noChangeShapeType="1"/>
          </p:cNvSpPr>
          <p:nvPr/>
        </p:nvSpPr>
        <p:spPr bwMode="auto">
          <a:xfrm>
            <a:off x="3078163" y="3448052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5" name="Line 165"/>
          <p:cNvSpPr>
            <a:spLocks noChangeShapeType="1"/>
          </p:cNvSpPr>
          <p:nvPr/>
        </p:nvSpPr>
        <p:spPr bwMode="auto">
          <a:xfrm>
            <a:off x="3095625" y="342900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6" name="Line 166"/>
          <p:cNvSpPr>
            <a:spLocks noChangeShapeType="1"/>
          </p:cNvSpPr>
          <p:nvPr/>
        </p:nvSpPr>
        <p:spPr bwMode="auto">
          <a:xfrm>
            <a:off x="3122613" y="3587752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7" name="Line 167"/>
          <p:cNvSpPr>
            <a:spLocks noChangeShapeType="1"/>
          </p:cNvSpPr>
          <p:nvPr/>
        </p:nvSpPr>
        <p:spPr bwMode="auto">
          <a:xfrm>
            <a:off x="3141667" y="3567114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8" name="Line 168"/>
          <p:cNvSpPr>
            <a:spLocks noChangeShapeType="1"/>
          </p:cNvSpPr>
          <p:nvPr/>
        </p:nvSpPr>
        <p:spPr bwMode="auto">
          <a:xfrm>
            <a:off x="3168654" y="3736976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9" name="Line 169"/>
          <p:cNvSpPr>
            <a:spLocks noChangeShapeType="1"/>
          </p:cNvSpPr>
          <p:nvPr/>
        </p:nvSpPr>
        <p:spPr bwMode="auto">
          <a:xfrm>
            <a:off x="3186117" y="3716339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0" name="Line 170"/>
          <p:cNvSpPr>
            <a:spLocks noChangeShapeType="1"/>
          </p:cNvSpPr>
          <p:nvPr/>
        </p:nvSpPr>
        <p:spPr bwMode="auto">
          <a:xfrm>
            <a:off x="3213104" y="3875088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1" name="Line 171"/>
          <p:cNvSpPr>
            <a:spLocks noChangeShapeType="1"/>
          </p:cNvSpPr>
          <p:nvPr/>
        </p:nvSpPr>
        <p:spPr bwMode="auto">
          <a:xfrm>
            <a:off x="3230567" y="3854452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2" name="Line 172"/>
          <p:cNvSpPr>
            <a:spLocks noChangeShapeType="1"/>
          </p:cNvSpPr>
          <p:nvPr/>
        </p:nvSpPr>
        <p:spPr bwMode="auto">
          <a:xfrm>
            <a:off x="3257553" y="4013201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3" name="Line 173"/>
          <p:cNvSpPr>
            <a:spLocks noChangeShapeType="1"/>
          </p:cNvSpPr>
          <p:nvPr/>
        </p:nvSpPr>
        <p:spPr bwMode="auto">
          <a:xfrm>
            <a:off x="3276600" y="399415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4" name="Line 174"/>
          <p:cNvSpPr>
            <a:spLocks noChangeShapeType="1"/>
          </p:cNvSpPr>
          <p:nvPr/>
        </p:nvSpPr>
        <p:spPr bwMode="auto">
          <a:xfrm>
            <a:off x="3311529" y="4152902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5" name="Line 175"/>
          <p:cNvSpPr>
            <a:spLocks noChangeShapeType="1"/>
          </p:cNvSpPr>
          <p:nvPr/>
        </p:nvSpPr>
        <p:spPr bwMode="auto">
          <a:xfrm>
            <a:off x="3330575" y="41322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6" name="Line 176"/>
          <p:cNvSpPr>
            <a:spLocks noChangeShapeType="1"/>
          </p:cNvSpPr>
          <p:nvPr/>
        </p:nvSpPr>
        <p:spPr bwMode="auto">
          <a:xfrm>
            <a:off x="3357567" y="4281490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7" name="Line 177"/>
          <p:cNvSpPr>
            <a:spLocks noChangeShapeType="1"/>
          </p:cNvSpPr>
          <p:nvPr/>
        </p:nvSpPr>
        <p:spPr bwMode="auto">
          <a:xfrm>
            <a:off x="3375025" y="426085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8" name="Line 178"/>
          <p:cNvSpPr>
            <a:spLocks noChangeShapeType="1"/>
          </p:cNvSpPr>
          <p:nvPr/>
        </p:nvSpPr>
        <p:spPr bwMode="auto">
          <a:xfrm>
            <a:off x="3402013" y="4410076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9" name="Line 179"/>
          <p:cNvSpPr>
            <a:spLocks noChangeShapeType="1"/>
          </p:cNvSpPr>
          <p:nvPr/>
        </p:nvSpPr>
        <p:spPr bwMode="auto">
          <a:xfrm>
            <a:off x="3419475" y="439102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0" name="Line 180"/>
          <p:cNvSpPr>
            <a:spLocks noChangeShapeType="1"/>
          </p:cNvSpPr>
          <p:nvPr/>
        </p:nvSpPr>
        <p:spPr bwMode="auto">
          <a:xfrm>
            <a:off x="3446463" y="4529140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1" name="Line 181"/>
          <p:cNvSpPr>
            <a:spLocks noChangeShapeType="1"/>
          </p:cNvSpPr>
          <p:nvPr/>
        </p:nvSpPr>
        <p:spPr bwMode="auto">
          <a:xfrm>
            <a:off x="3465517" y="4508500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2" name="Line 182"/>
          <p:cNvSpPr>
            <a:spLocks noChangeShapeType="1"/>
          </p:cNvSpPr>
          <p:nvPr/>
        </p:nvSpPr>
        <p:spPr bwMode="auto">
          <a:xfrm>
            <a:off x="3492504" y="4627565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3" name="Line 183"/>
          <p:cNvSpPr>
            <a:spLocks noChangeShapeType="1"/>
          </p:cNvSpPr>
          <p:nvPr/>
        </p:nvSpPr>
        <p:spPr bwMode="auto">
          <a:xfrm>
            <a:off x="3509967" y="460851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4" name="Line 184"/>
          <p:cNvSpPr>
            <a:spLocks noChangeShapeType="1"/>
          </p:cNvSpPr>
          <p:nvPr/>
        </p:nvSpPr>
        <p:spPr bwMode="auto">
          <a:xfrm>
            <a:off x="3546478" y="4706939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5" name="Line 185"/>
          <p:cNvSpPr>
            <a:spLocks noChangeShapeType="1"/>
          </p:cNvSpPr>
          <p:nvPr/>
        </p:nvSpPr>
        <p:spPr bwMode="auto">
          <a:xfrm>
            <a:off x="3563942" y="4687890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6" name="Line 186"/>
          <p:cNvSpPr>
            <a:spLocks noChangeShapeType="1"/>
          </p:cNvSpPr>
          <p:nvPr/>
        </p:nvSpPr>
        <p:spPr bwMode="auto">
          <a:xfrm>
            <a:off x="3590929" y="4797426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7" name="Line 187"/>
          <p:cNvSpPr>
            <a:spLocks noChangeShapeType="1"/>
          </p:cNvSpPr>
          <p:nvPr/>
        </p:nvSpPr>
        <p:spPr bwMode="auto">
          <a:xfrm>
            <a:off x="3608392" y="477679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8" name="Line 188"/>
          <p:cNvSpPr>
            <a:spLocks noChangeShapeType="1"/>
          </p:cNvSpPr>
          <p:nvPr/>
        </p:nvSpPr>
        <p:spPr bwMode="auto">
          <a:xfrm>
            <a:off x="3635379" y="4886327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9" name="Line 189"/>
          <p:cNvSpPr>
            <a:spLocks noChangeShapeType="1"/>
          </p:cNvSpPr>
          <p:nvPr/>
        </p:nvSpPr>
        <p:spPr bwMode="auto">
          <a:xfrm>
            <a:off x="3654425" y="486569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0" name="Line 190"/>
          <p:cNvSpPr>
            <a:spLocks noChangeShapeType="1"/>
          </p:cNvSpPr>
          <p:nvPr/>
        </p:nvSpPr>
        <p:spPr bwMode="auto">
          <a:xfrm>
            <a:off x="3681416" y="4965701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1" name="Line 191"/>
          <p:cNvSpPr>
            <a:spLocks noChangeShapeType="1"/>
          </p:cNvSpPr>
          <p:nvPr/>
        </p:nvSpPr>
        <p:spPr bwMode="auto">
          <a:xfrm>
            <a:off x="3698875" y="494506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2" name="Line 192"/>
          <p:cNvSpPr>
            <a:spLocks noChangeShapeType="1"/>
          </p:cNvSpPr>
          <p:nvPr/>
        </p:nvSpPr>
        <p:spPr bwMode="auto">
          <a:xfrm>
            <a:off x="3725863" y="5045075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3" name="Line 193"/>
          <p:cNvSpPr>
            <a:spLocks noChangeShapeType="1"/>
          </p:cNvSpPr>
          <p:nvPr/>
        </p:nvSpPr>
        <p:spPr bwMode="auto">
          <a:xfrm>
            <a:off x="3743325" y="502444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4" name="Line 194"/>
          <p:cNvSpPr>
            <a:spLocks noChangeShapeType="1"/>
          </p:cNvSpPr>
          <p:nvPr/>
        </p:nvSpPr>
        <p:spPr bwMode="auto">
          <a:xfrm>
            <a:off x="3770313" y="5113340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5" name="Line 195"/>
          <p:cNvSpPr>
            <a:spLocks noChangeShapeType="1"/>
          </p:cNvSpPr>
          <p:nvPr/>
        </p:nvSpPr>
        <p:spPr bwMode="auto">
          <a:xfrm>
            <a:off x="3789367" y="509429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6" name="Line 196"/>
          <p:cNvSpPr>
            <a:spLocks noChangeShapeType="1"/>
          </p:cNvSpPr>
          <p:nvPr/>
        </p:nvSpPr>
        <p:spPr bwMode="auto">
          <a:xfrm>
            <a:off x="3824288" y="51927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7" name="Line 197"/>
          <p:cNvSpPr>
            <a:spLocks noChangeShapeType="1"/>
          </p:cNvSpPr>
          <p:nvPr/>
        </p:nvSpPr>
        <p:spPr bwMode="auto">
          <a:xfrm>
            <a:off x="3843341" y="517366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8" name="Line 198"/>
          <p:cNvSpPr>
            <a:spLocks noChangeShapeType="1"/>
          </p:cNvSpPr>
          <p:nvPr/>
        </p:nvSpPr>
        <p:spPr bwMode="auto">
          <a:xfrm>
            <a:off x="3870329" y="526256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9" name="Line 199"/>
          <p:cNvSpPr>
            <a:spLocks noChangeShapeType="1"/>
          </p:cNvSpPr>
          <p:nvPr/>
        </p:nvSpPr>
        <p:spPr bwMode="auto">
          <a:xfrm>
            <a:off x="3887789" y="524192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60" name="Line 200"/>
          <p:cNvSpPr>
            <a:spLocks noChangeShapeType="1"/>
          </p:cNvSpPr>
          <p:nvPr/>
        </p:nvSpPr>
        <p:spPr bwMode="auto">
          <a:xfrm>
            <a:off x="3914779" y="534194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61" name="Line 201"/>
          <p:cNvSpPr>
            <a:spLocks noChangeShapeType="1"/>
          </p:cNvSpPr>
          <p:nvPr/>
        </p:nvSpPr>
        <p:spPr bwMode="auto">
          <a:xfrm>
            <a:off x="3932242" y="532130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62" name="Line 202"/>
          <p:cNvSpPr>
            <a:spLocks noChangeShapeType="1"/>
          </p:cNvSpPr>
          <p:nvPr/>
        </p:nvSpPr>
        <p:spPr bwMode="auto">
          <a:xfrm>
            <a:off x="3959229" y="5421314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63" name="Line 203"/>
          <p:cNvSpPr>
            <a:spLocks noChangeShapeType="1"/>
          </p:cNvSpPr>
          <p:nvPr/>
        </p:nvSpPr>
        <p:spPr bwMode="auto">
          <a:xfrm>
            <a:off x="3978275" y="540067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05"/>
          <p:cNvGrpSpPr>
            <a:grpSpLocks/>
          </p:cNvGrpSpPr>
          <p:nvPr/>
        </p:nvGrpSpPr>
        <p:grpSpPr bwMode="auto">
          <a:xfrm>
            <a:off x="1592263" y="2389189"/>
            <a:ext cx="4635500" cy="3349625"/>
            <a:chOff x="1003" y="1505"/>
            <a:chExt cx="2920" cy="2110"/>
          </a:xfrm>
        </p:grpSpPr>
        <p:sp>
          <p:nvSpPr>
            <p:cNvPr id="66966" name="Line 406"/>
            <p:cNvSpPr>
              <a:spLocks noChangeShapeType="1"/>
            </p:cNvSpPr>
            <p:nvPr/>
          </p:nvSpPr>
          <p:spPr bwMode="auto">
            <a:xfrm>
              <a:off x="1003" y="2154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7" name="Line 407"/>
            <p:cNvSpPr>
              <a:spLocks noChangeShapeType="1"/>
            </p:cNvSpPr>
            <p:nvPr/>
          </p:nvSpPr>
          <p:spPr bwMode="auto">
            <a:xfrm flipH="1">
              <a:off x="1003" y="2154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8" name="Line 408"/>
            <p:cNvSpPr>
              <a:spLocks noChangeShapeType="1"/>
            </p:cNvSpPr>
            <p:nvPr/>
          </p:nvSpPr>
          <p:spPr bwMode="auto">
            <a:xfrm>
              <a:off x="1032" y="210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9" name="Line 409"/>
            <p:cNvSpPr>
              <a:spLocks noChangeShapeType="1"/>
            </p:cNvSpPr>
            <p:nvPr/>
          </p:nvSpPr>
          <p:spPr bwMode="auto">
            <a:xfrm flipH="1">
              <a:off x="1032" y="210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0" name="Line 410"/>
            <p:cNvSpPr>
              <a:spLocks noChangeShapeType="1"/>
            </p:cNvSpPr>
            <p:nvPr/>
          </p:nvSpPr>
          <p:spPr bwMode="auto">
            <a:xfrm>
              <a:off x="1060" y="204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1" name="Line 411"/>
            <p:cNvSpPr>
              <a:spLocks noChangeShapeType="1"/>
            </p:cNvSpPr>
            <p:nvPr/>
          </p:nvSpPr>
          <p:spPr bwMode="auto">
            <a:xfrm flipH="1">
              <a:off x="1060" y="204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2" name="Line 412"/>
            <p:cNvSpPr>
              <a:spLocks noChangeShapeType="1"/>
            </p:cNvSpPr>
            <p:nvPr/>
          </p:nvSpPr>
          <p:spPr bwMode="auto">
            <a:xfrm>
              <a:off x="1094" y="1998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3" name="Line 413"/>
            <p:cNvSpPr>
              <a:spLocks noChangeShapeType="1"/>
            </p:cNvSpPr>
            <p:nvPr/>
          </p:nvSpPr>
          <p:spPr bwMode="auto">
            <a:xfrm flipH="1">
              <a:off x="1094" y="1998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4" name="Line 414"/>
            <p:cNvSpPr>
              <a:spLocks noChangeShapeType="1"/>
            </p:cNvSpPr>
            <p:nvPr/>
          </p:nvSpPr>
          <p:spPr bwMode="auto">
            <a:xfrm>
              <a:off x="1123" y="194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5" name="Line 415"/>
            <p:cNvSpPr>
              <a:spLocks noChangeShapeType="1"/>
            </p:cNvSpPr>
            <p:nvPr/>
          </p:nvSpPr>
          <p:spPr bwMode="auto">
            <a:xfrm flipH="1">
              <a:off x="1123" y="194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6" name="Line 416"/>
            <p:cNvSpPr>
              <a:spLocks noChangeShapeType="1"/>
            </p:cNvSpPr>
            <p:nvPr/>
          </p:nvSpPr>
          <p:spPr bwMode="auto">
            <a:xfrm>
              <a:off x="1151" y="1904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7" name="Line 417"/>
            <p:cNvSpPr>
              <a:spLocks noChangeShapeType="1"/>
            </p:cNvSpPr>
            <p:nvPr/>
          </p:nvSpPr>
          <p:spPr bwMode="auto">
            <a:xfrm flipH="1">
              <a:off x="1151" y="1904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8" name="Line 418"/>
            <p:cNvSpPr>
              <a:spLocks noChangeShapeType="1"/>
            </p:cNvSpPr>
            <p:nvPr/>
          </p:nvSpPr>
          <p:spPr bwMode="auto">
            <a:xfrm>
              <a:off x="1179" y="1860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9" name="Line 419"/>
            <p:cNvSpPr>
              <a:spLocks noChangeShapeType="1"/>
            </p:cNvSpPr>
            <p:nvPr/>
          </p:nvSpPr>
          <p:spPr bwMode="auto">
            <a:xfrm flipH="1">
              <a:off x="1179" y="1860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0" name="Line 420"/>
            <p:cNvSpPr>
              <a:spLocks noChangeShapeType="1"/>
            </p:cNvSpPr>
            <p:nvPr/>
          </p:nvSpPr>
          <p:spPr bwMode="auto">
            <a:xfrm>
              <a:off x="1208" y="182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1" name="Line 421"/>
            <p:cNvSpPr>
              <a:spLocks noChangeShapeType="1"/>
            </p:cNvSpPr>
            <p:nvPr/>
          </p:nvSpPr>
          <p:spPr bwMode="auto">
            <a:xfrm flipH="1">
              <a:off x="1208" y="182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2" name="Line 422"/>
            <p:cNvSpPr>
              <a:spLocks noChangeShapeType="1"/>
            </p:cNvSpPr>
            <p:nvPr/>
          </p:nvSpPr>
          <p:spPr bwMode="auto">
            <a:xfrm>
              <a:off x="1242" y="177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3" name="Line 423"/>
            <p:cNvSpPr>
              <a:spLocks noChangeShapeType="1"/>
            </p:cNvSpPr>
            <p:nvPr/>
          </p:nvSpPr>
          <p:spPr bwMode="auto">
            <a:xfrm flipH="1">
              <a:off x="1242" y="177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4" name="Line 424"/>
            <p:cNvSpPr>
              <a:spLocks noChangeShapeType="1"/>
            </p:cNvSpPr>
            <p:nvPr/>
          </p:nvSpPr>
          <p:spPr bwMode="auto">
            <a:xfrm>
              <a:off x="1270" y="174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5" name="Line 425"/>
            <p:cNvSpPr>
              <a:spLocks noChangeShapeType="1"/>
            </p:cNvSpPr>
            <p:nvPr/>
          </p:nvSpPr>
          <p:spPr bwMode="auto">
            <a:xfrm flipH="1">
              <a:off x="1270" y="174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6" name="Line 426"/>
            <p:cNvSpPr>
              <a:spLocks noChangeShapeType="1"/>
            </p:cNvSpPr>
            <p:nvPr/>
          </p:nvSpPr>
          <p:spPr bwMode="auto">
            <a:xfrm>
              <a:off x="1298" y="170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7" name="Line 427"/>
            <p:cNvSpPr>
              <a:spLocks noChangeShapeType="1"/>
            </p:cNvSpPr>
            <p:nvPr/>
          </p:nvSpPr>
          <p:spPr bwMode="auto">
            <a:xfrm flipH="1">
              <a:off x="1298" y="170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8" name="Line 428"/>
            <p:cNvSpPr>
              <a:spLocks noChangeShapeType="1"/>
            </p:cNvSpPr>
            <p:nvPr/>
          </p:nvSpPr>
          <p:spPr bwMode="auto">
            <a:xfrm>
              <a:off x="1327" y="1673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9" name="Line 429"/>
            <p:cNvSpPr>
              <a:spLocks noChangeShapeType="1"/>
            </p:cNvSpPr>
            <p:nvPr/>
          </p:nvSpPr>
          <p:spPr bwMode="auto">
            <a:xfrm flipH="1">
              <a:off x="1327" y="1673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0" name="Line 430"/>
            <p:cNvSpPr>
              <a:spLocks noChangeShapeType="1"/>
            </p:cNvSpPr>
            <p:nvPr/>
          </p:nvSpPr>
          <p:spPr bwMode="auto">
            <a:xfrm>
              <a:off x="1355" y="164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1" name="Line 431"/>
            <p:cNvSpPr>
              <a:spLocks noChangeShapeType="1"/>
            </p:cNvSpPr>
            <p:nvPr/>
          </p:nvSpPr>
          <p:spPr bwMode="auto">
            <a:xfrm flipH="1">
              <a:off x="1355" y="164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2" name="Line 432"/>
            <p:cNvSpPr>
              <a:spLocks noChangeShapeType="1"/>
            </p:cNvSpPr>
            <p:nvPr/>
          </p:nvSpPr>
          <p:spPr bwMode="auto">
            <a:xfrm>
              <a:off x="1383" y="160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3" name="Line 433"/>
            <p:cNvSpPr>
              <a:spLocks noChangeShapeType="1"/>
            </p:cNvSpPr>
            <p:nvPr/>
          </p:nvSpPr>
          <p:spPr bwMode="auto">
            <a:xfrm flipH="1">
              <a:off x="1383" y="160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4" name="Line 434"/>
            <p:cNvSpPr>
              <a:spLocks noChangeShapeType="1"/>
            </p:cNvSpPr>
            <p:nvPr/>
          </p:nvSpPr>
          <p:spPr bwMode="auto">
            <a:xfrm>
              <a:off x="1417" y="157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5" name="Line 435"/>
            <p:cNvSpPr>
              <a:spLocks noChangeShapeType="1"/>
            </p:cNvSpPr>
            <p:nvPr/>
          </p:nvSpPr>
          <p:spPr bwMode="auto">
            <a:xfrm flipH="1">
              <a:off x="1417" y="157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6" name="Line 436"/>
            <p:cNvSpPr>
              <a:spLocks noChangeShapeType="1"/>
            </p:cNvSpPr>
            <p:nvPr/>
          </p:nvSpPr>
          <p:spPr bwMode="auto">
            <a:xfrm>
              <a:off x="1446" y="15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7" name="Line 437"/>
            <p:cNvSpPr>
              <a:spLocks noChangeShapeType="1"/>
            </p:cNvSpPr>
            <p:nvPr/>
          </p:nvSpPr>
          <p:spPr bwMode="auto">
            <a:xfrm flipH="1">
              <a:off x="1446" y="15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8" name="Line 438"/>
            <p:cNvSpPr>
              <a:spLocks noChangeShapeType="1"/>
            </p:cNvSpPr>
            <p:nvPr/>
          </p:nvSpPr>
          <p:spPr bwMode="auto">
            <a:xfrm>
              <a:off x="1474" y="154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9" name="Line 439"/>
            <p:cNvSpPr>
              <a:spLocks noChangeShapeType="1"/>
            </p:cNvSpPr>
            <p:nvPr/>
          </p:nvSpPr>
          <p:spPr bwMode="auto">
            <a:xfrm flipH="1">
              <a:off x="1474" y="154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0" name="Line 440"/>
            <p:cNvSpPr>
              <a:spLocks noChangeShapeType="1"/>
            </p:cNvSpPr>
            <p:nvPr/>
          </p:nvSpPr>
          <p:spPr bwMode="auto">
            <a:xfrm>
              <a:off x="1502" y="1536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1" name="Line 441"/>
            <p:cNvSpPr>
              <a:spLocks noChangeShapeType="1"/>
            </p:cNvSpPr>
            <p:nvPr/>
          </p:nvSpPr>
          <p:spPr bwMode="auto">
            <a:xfrm flipH="1">
              <a:off x="1502" y="1536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2" name="Line 442"/>
            <p:cNvSpPr>
              <a:spLocks noChangeShapeType="1"/>
            </p:cNvSpPr>
            <p:nvPr/>
          </p:nvSpPr>
          <p:spPr bwMode="auto">
            <a:xfrm>
              <a:off x="1531" y="151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3" name="Line 443"/>
            <p:cNvSpPr>
              <a:spLocks noChangeShapeType="1"/>
            </p:cNvSpPr>
            <p:nvPr/>
          </p:nvSpPr>
          <p:spPr bwMode="auto">
            <a:xfrm flipH="1">
              <a:off x="1531" y="151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4" name="Line 444"/>
            <p:cNvSpPr>
              <a:spLocks noChangeShapeType="1"/>
            </p:cNvSpPr>
            <p:nvPr/>
          </p:nvSpPr>
          <p:spPr bwMode="auto">
            <a:xfrm>
              <a:off x="1559" y="150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5" name="Line 445"/>
            <p:cNvSpPr>
              <a:spLocks noChangeShapeType="1"/>
            </p:cNvSpPr>
            <p:nvPr/>
          </p:nvSpPr>
          <p:spPr bwMode="auto">
            <a:xfrm flipH="1">
              <a:off x="1559" y="150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6" name="Line 446"/>
            <p:cNvSpPr>
              <a:spLocks noChangeShapeType="1"/>
            </p:cNvSpPr>
            <p:nvPr/>
          </p:nvSpPr>
          <p:spPr bwMode="auto">
            <a:xfrm>
              <a:off x="1593" y="150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7" name="Line 447"/>
            <p:cNvSpPr>
              <a:spLocks noChangeShapeType="1"/>
            </p:cNvSpPr>
            <p:nvPr/>
          </p:nvSpPr>
          <p:spPr bwMode="auto">
            <a:xfrm flipH="1">
              <a:off x="1593" y="150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8" name="Line 448"/>
            <p:cNvSpPr>
              <a:spLocks noChangeShapeType="1"/>
            </p:cNvSpPr>
            <p:nvPr/>
          </p:nvSpPr>
          <p:spPr bwMode="auto">
            <a:xfrm>
              <a:off x="1621" y="1505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9" name="Line 449"/>
            <p:cNvSpPr>
              <a:spLocks noChangeShapeType="1"/>
            </p:cNvSpPr>
            <p:nvPr/>
          </p:nvSpPr>
          <p:spPr bwMode="auto">
            <a:xfrm flipH="1">
              <a:off x="1621" y="1505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0" name="Line 450"/>
            <p:cNvSpPr>
              <a:spLocks noChangeShapeType="1"/>
            </p:cNvSpPr>
            <p:nvPr/>
          </p:nvSpPr>
          <p:spPr bwMode="auto">
            <a:xfrm>
              <a:off x="1650" y="1511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1" name="Line 451"/>
            <p:cNvSpPr>
              <a:spLocks noChangeShapeType="1"/>
            </p:cNvSpPr>
            <p:nvPr/>
          </p:nvSpPr>
          <p:spPr bwMode="auto">
            <a:xfrm flipH="1">
              <a:off x="1650" y="1511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2" name="Line 452"/>
            <p:cNvSpPr>
              <a:spLocks noChangeShapeType="1"/>
            </p:cNvSpPr>
            <p:nvPr/>
          </p:nvSpPr>
          <p:spPr bwMode="auto">
            <a:xfrm>
              <a:off x="1678" y="151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3" name="Line 453"/>
            <p:cNvSpPr>
              <a:spLocks noChangeShapeType="1"/>
            </p:cNvSpPr>
            <p:nvPr/>
          </p:nvSpPr>
          <p:spPr bwMode="auto">
            <a:xfrm flipH="1">
              <a:off x="1678" y="151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4" name="Line 454"/>
            <p:cNvSpPr>
              <a:spLocks noChangeShapeType="1"/>
            </p:cNvSpPr>
            <p:nvPr/>
          </p:nvSpPr>
          <p:spPr bwMode="auto">
            <a:xfrm>
              <a:off x="1706" y="1523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5" name="Line 455"/>
            <p:cNvSpPr>
              <a:spLocks noChangeShapeType="1"/>
            </p:cNvSpPr>
            <p:nvPr/>
          </p:nvSpPr>
          <p:spPr bwMode="auto">
            <a:xfrm flipH="1">
              <a:off x="1706" y="1523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6" name="Line 456"/>
            <p:cNvSpPr>
              <a:spLocks noChangeShapeType="1"/>
            </p:cNvSpPr>
            <p:nvPr/>
          </p:nvSpPr>
          <p:spPr bwMode="auto">
            <a:xfrm>
              <a:off x="1740" y="152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7" name="Line 457"/>
            <p:cNvSpPr>
              <a:spLocks noChangeShapeType="1"/>
            </p:cNvSpPr>
            <p:nvPr/>
          </p:nvSpPr>
          <p:spPr bwMode="auto">
            <a:xfrm flipH="1">
              <a:off x="1740" y="152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8" name="Line 458"/>
            <p:cNvSpPr>
              <a:spLocks noChangeShapeType="1"/>
            </p:cNvSpPr>
            <p:nvPr/>
          </p:nvSpPr>
          <p:spPr bwMode="auto">
            <a:xfrm>
              <a:off x="1769" y="15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9" name="Line 459"/>
            <p:cNvSpPr>
              <a:spLocks noChangeShapeType="1"/>
            </p:cNvSpPr>
            <p:nvPr/>
          </p:nvSpPr>
          <p:spPr bwMode="auto">
            <a:xfrm flipH="1">
              <a:off x="1769" y="15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0" name="Line 460"/>
            <p:cNvSpPr>
              <a:spLocks noChangeShapeType="1"/>
            </p:cNvSpPr>
            <p:nvPr/>
          </p:nvSpPr>
          <p:spPr bwMode="auto">
            <a:xfrm>
              <a:off x="1797" y="165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1" name="Line 461"/>
            <p:cNvSpPr>
              <a:spLocks noChangeShapeType="1"/>
            </p:cNvSpPr>
            <p:nvPr/>
          </p:nvSpPr>
          <p:spPr bwMode="auto">
            <a:xfrm flipH="1">
              <a:off x="1797" y="165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2" name="Line 462"/>
            <p:cNvSpPr>
              <a:spLocks noChangeShapeType="1"/>
            </p:cNvSpPr>
            <p:nvPr/>
          </p:nvSpPr>
          <p:spPr bwMode="auto">
            <a:xfrm>
              <a:off x="1826" y="1760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3" name="Line 463"/>
            <p:cNvSpPr>
              <a:spLocks noChangeShapeType="1"/>
            </p:cNvSpPr>
            <p:nvPr/>
          </p:nvSpPr>
          <p:spPr bwMode="auto">
            <a:xfrm flipH="1">
              <a:off x="1826" y="1760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4" name="Line 464"/>
            <p:cNvSpPr>
              <a:spLocks noChangeShapeType="1"/>
            </p:cNvSpPr>
            <p:nvPr/>
          </p:nvSpPr>
          <p:spPr bwMode="auto">
            <a:xfrm>
              <a:off x="1854" y="18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5" name="Line 465"/>
            <p:cNvSpPr>
              <a:spLocks noChangeShapeType="1"/>
            </p:cNvSpPr>
            <p:nvPr/>
          </p:nvSpPr>
          <p:spPr bwMode="auto">
            <a:xfrm flipH="1">
              <a:off x="1854" y="18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6" name="Line 466"/>
            <p:cNvSpPr>
              <a:spLocks noChangeShapeType="1"/>
            </p:cNvSpPr>
            <p:nvPr/>
          </p:nvSpPr>
          <p:spPr bwMode="auto">
            <a:xfrm>
              <a:off x="1882" y="197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7" name="Line 467"/>
            <p:cNvSpPr>
              <a:spLocks noChangeShapeType="1"/>
            </p:cNvSpPr>
            <p:nvPr/>
          </p:nvSpPr>
          <p:spPr bwMode="auto">
            <a:xfrm flipH="1">
              <a:off x="1882" y="197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8" name="Line 468"/>
            <p:cNvSpPr>
              <a:spLocks noChangeShapeType="1"/>
            </p:cNvSpPr>
            <p:nvPr/>
          </p:nvSpPr>
          <p:spPr bwMode="auto">
            <a:xfrm>
              <a:off x="1916" y="2066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9" name="Line 469"/>
            <p:cNvSpPr>
              <a:spLocks noChangeShapeType="1"/>
            </p:cNvSpPr>
            <p:nvPr/>
          </p:nvSpPr>
          <p:spPr bwMode="auto">
            <a:xfrm flipH="1">
              <a:off x="1916" y="2066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0" name="Line 470"/>
            <p:cNvSpPr>
              <a:spLocks noChangeShapeType="1"/>
            </p:cNvSpPr>
            <p:nvPr/>
          </p:nvSpPr>
          <p:spPr bwMode="auto">
            <a:xfrm>
              <a:off x="1945" y="216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1" name="Line 471"/>
            <p:cNvSpPr>
              <a:spLocks noChangeShapeType="1"/>
            </p:cNvSpPr>
            <p:nvPr/>
          </p:nvSpPr>
          <p:spPr bwMode="auto">
            <a:xfrm flipH="1">
              <a:off x="1945" y="216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2" name="Line 472"/>
            <p:cNvSpPr>
              <a:spLocks noChangeShapeType="1"/>
            </p:cNvSpPr>
            <p:nvPr/>
          </p:nvSpPr>
          <p:spPr bwMode="auto">
            <a:xfrm>
              <a:off x="1973" y="225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3" name="Line 473"/>
            <p:cNvSpPr>
              <a:spLocks noChangeShapeType="1"/>
            </p:cNvSpPr>
            <p:nvPr/>
          </p:nvSpPr>
          <p:spPr bwMode="auto">
            <a:xfrm flipH="1">
              <a:off x="1973" y="225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4" name="Line 474"/>
            <p:cNvSpPr>
              <a:spLocks noChangeShapeType="1"/>
            </p:cNvSpPr>
            <p:nvPr/>
          </p:nvSpPr>
          <p:spPr bwMode="auto">
            <a:xfrm>
              <a:off x="2001" y="2347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5" name="Line 475"/>
            <p:cNvSpPr>
              <a:spLocks noChangeShapeType="1"/>
            </p:cNvSpPr>
            <p:nvPr/>
          </p:nvSpPr>
          <p:spPr bwMode="auto">
            <a:xfrm flipH="1">
              <a:off x="2001" y="2347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6" name="Line 476"/>
            <p:cNvSpPr>
              <a:spLocks noChangeShapeType="1"/>
            </p:cNvSpPr>
            <p:nvPr/>
          </p:nvSpPr>
          <p:spPr bwMode="auto">
            <a:xfrm>
              <a:off x="2030" y="243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7" name="Line 477"/>
            <p:cNvSpPr>
              <a:spLocks noChangeShapeType="1"/>
            </p:cNvSpPr>
            <p:nvPr/>
          </p:nvSpPr>
          <p:spPr bwMode="auto">
            <a:xfrm flipH="1">
              <a:off x="2030" y="243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8" name="Line 478"/>
            <p:cNvSpPr>
              <a:spLocks noChangeShapeType="1"/>
            </p:cNvSpPr>
            <p:nvPr/>
          </p:nvSpPr>
          <p:spPr bwMode="auto">
            <a:xfrm>
              <a:off x="2058" y="252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9" name="Line 479"/>
            <p:cNvSpPr>
              <a:spLocks noChangeShapeType="1"/>
            </p:cNvSpPr>
            <p:nvPr/>
          </p:nvSpPr>
          <p:spPr bwMode="auto">
            <a:xfrm flipH="1">
              <a:off x="2058" y="252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0" name="Line 480"/>
            <p:cNvSpPr>
              <a:spLocks noChangeShapeType="1"/>
            </p:cNvSpPr>
            <p:nvPr/>
          </p:nvSpPr>
          <p:spPr bwMode="auto">
            <a:xfrm>
              <a:off x="2092" y="260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1" name="Line 481"/>
            <p:cNvSpPr>
              <a:spLocks noChangeShapeType="1"/>
            </p:cNvSpPr>
            <p:nvPr/>
          </p:nvSpPr>
          <p:spPr bwMode="auto">
            <a:xfrm flipH="1">
              <a:off x="2092" y="260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2" name="Line 482"/>
            <p:cNvSpPr>
              <a:spLocks noChangeShapeType="1"/>
            </p:cNvSpPr>
            <p:nvPr/>
          </p:nvSpPr>
          <p:spPr bwMode="auto">
            <a:xfrm>
              <a:off x="2120" y="2691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3" name="Line 483"/>
            <p:cNvSpPr>
              <a:spLocks noChangeShapeType="1"/>
            </p:cNvSpPr>
            <p:nvPr/>
          </p:nvSpPr>
          <p:spPr bwMode="auto">
            <a:xfrm flipH="1">
              <a:off x="2120" y="2691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4" name="Line 484"/>
            <p:cNvSpPr>
              <a:spLocks noChangeShapeType="1"/>
            </p:cNvSpPr>
            <p:nvPr/>
          </p:nvSpPr>
          <p:spPr bwMode="auto">
            <a:xfrm>
              <a:off x="2149" y="277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5" name="Line 485"/>
            <p:cNvSpPr>
              <a:spLocks noChangeShapeType="1"/>
            </p:cNvSpPr>
            <p:nvPr/>
          </p:nvSpPr>
          <p:spPr bwMode="auto">
            <a:xfrm flipH="1">
              <a:off x="2149" y="277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6" name="Line 486"/>
            <p:cNvSpPr>
              <a:spLocks noChangeShapeType="1"/>
            </p:cNvSpPr>
            <p:nvPr/>
          </p:nvSpPr>
          <p:spPr bwMode="auto">
            <a:xfrm>
              <a:off x="2177" y="28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7" name="Line 487"/>
            <p:cNvSpPr>
              <a:spLocks noChangeShapeType="1"/>
            </p:cNvSpPr>
            <p:nvPr/>
          </p:nvSpPr>
          <p:spPr bwMode="auto">
            <a:xfrm flipH="1">
              <a:off x="2177" y="28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8" name="Line 488"/>
            <p:cNvSpPr>
              <a:spLocks noChangeShapeType="1"/>
            </p:cNvSpPr>
            <p:nvPr/>
          </p:nvSpPr>
          <p:spPr bwMode="auto">
            <a:xfrm>
              <a:off x="2205" y="290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9" name="Line 489"/>
            <p:cNvSpPr>
              <a:spLocks noChangeShapeType="1"/>
            </p:cNvSpPr>
            <p:nvPr/>
          </p:nvSpPr>
          <p:spPr bwMode="auto">
            <a:xfrm flipH="1">
              <a:off x="2205" y="290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0" name="Line 490"/>
            <p:cNvSpPr>
              <a:spLocks noChangeShapeType="1"/>
            </p:cNvSpPr>
            <p:nvPr/>
          </p:nvSpPr>
          <p:spPr bwMode="auto">
            <a:xfrm>
              <a:off x="2239" y="295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1" name="Line 491"/>
            <p:cNvSpPr>
              <a:spLocks noChangeShapeType="1"/>
            </p:cNvSpPr>
            <p:nvPr/>
          </p:nvSpPr>
          <p:spPr bwMode="auto">
            <a:xfrm flipH="1">
              <a:off x="2239" y="295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2" name="Line 492"/>
            <p:cNvSpPr>
              <a:spLocks noChangeShapeType="1"/>
            </p:cNvSpPr>
            <p:nvPr/>
          </p:nvSpPr>
          <p:spPr bwMode="auto">
            <a:xfrm>
              <a:off x="2268" y="30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3" name="Line 493"/>
            <p:cNvSpPr>
              <a:spLocks noChangeShapeType="1"/>
            </p:cNvSpPr>
            <p:nvPr/>
          </p:nvSpPr>
          <p:spPr bwMode="auto">
            <a:xfrm flipH="1">
              <a:off x="2268" y="30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4" name="Line 494"/>
            <p:cNvSpPr>
              <a:spLocks noChangeShapeType="1"/>
            </p:cNvSpPr>
            <p:nvPr/>
          </p:nvSpPr>
          <p:spPr bwMode="auto">
            <a:xfrm>
              <a:off x="2296" y="30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5" name="Line 495"/>
            <p:cNvSpPr>
              <a:spLocks noChangeShapeType="1"/>
            </p:cNvSpPr>
            <p:nvPr/>
          </p:nvSpPr>
          <p:spPr bwMode="auto">
            <a:xfrm flipH="1">
              <a:off x="2296" y="30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6" name="Line 496"/>
            <p:cNvSpPr>
              <a:spLocks noChangeShapeType="1"/>
            </p:cNvSpPr>
            <p:nvPr/>
          </p:nvSpPr>
          <p:spPr bwMode="auto">
            <a:xfrm>
              <a:off x="2324" y="3121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7" name="Line 497"/>
            <p:cNvSpPr>
              <a:spLocks noChangeShapeType="1"/>
            </p:cNvSpPr>
            <p:nvPr/>
          </p:nvSpPr>
          <p:spPr bwMode="auto">
            <a:xfrm flipH="1">
              <a:off x="2324" y="3121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8" name="Line 498"/>
            <p:cNvSpPr>
              <a:spLocks noChangeShapeType="1"/>
            </p:cNvSpPr>
            <p:nvPr/>
          </p:nvSpPr>
          <p:spPr bwMode="auto">
            <a:xfrm>
              <a:off x="2353" y="31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9" name="Line 499"/>
            <p:cNvSpPr>
              <a:spLocks noChangeShapeType="1"/>
            </p:cNvSpPr>
            <p:nvPr/>
          </p:nvSpPr>
          <p:spPr bwMode="auto">
            <a:xfrm flipH="1">
              <a:off x="2353" y="31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0" name="Line 500"/>
            <p:cNvSpPr>
              <a:spLocks noChangeShapeType="1"/>
            </p:cNvSpPr>
            <p:nvPr/>
          </p:nvSpPr>
          <p:spPr bwMode="auto">
            <a:xfrm>
              <a:off x="2381" y="32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1" name="Line 501"/>
            <p:cNvSpPr>
              <a:spLocks noChangeShapeType="1"/>
            </p:cNvSpPr>
            <p:nvPr/>
          </p:nvSpPr>
          <p:spPr bwMode="auto">
            <a:xfrm flipH="1">
              <a:off x="2381" y="32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2" name="Line 502"/>
            <p:cNvSpPr>
              <a:spLocks noChangeShapeType="1"/>
            </p:cNvSpPr>
            <p:nvPr/>
          </p:nvSpPr>
          <p:spPr bwMode="auto">
            <a:xfrm>
              <a:off x="2415" y="326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3" name="Line 503"/>
            <p:cNvSpPr>
              <a:spLocks noChangeShapeType="1"/>
            </p:cNvSpPr>
            <p:nvPr/>
          </p:nvSpPr>
          <p:spPr bwMode="auto">
            <a:xfrm flipH="1">
              <a:off x="2415" y="326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4" name="Line 504"/>
            <p:cNvSpPr>
              <a:spLocks noChangeShapeType="1"/>
            </p:cNvSpPr>
            <p:nvPr/>
          </p:nvSpPr>
          <p:spPr bwMode="auto">
            <a:xfrm>
              <a:off x="2443" y="33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5" name="Line 505"/>
            <p:cNvSpPr>
              <a:spLocks noChangeShapeType="1"/>
            </p:cNvSpPr>
            <p:nvPr/>
          </p:nvSpPr>
          <p:spPr bwMode="auto">
            <a:xfrm flipH="1">
              <a:off x="2443" y="33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6" name="Line 506"/>
            <p:cNvSpPr>
              <a:spLocks noChangeShapeType="1"/>
            </p:cNvSpPr>
            <p:nvPr/>
          </p:nvSpPr>
          <p:spPr bwMode="auto">
            <a:xfrm>
              <a:off x="2472" y="335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7" name="Line 507"/>
            <p:cNvSpPr>
              <a:spLocks noChangeShapeType="1"/>
            </p:cNvSpPr>
            <p:nvPr/>
          </p:nvSpPr>
          <p:spPr bwMode="auto">
            <a:xfrm flipH="1">
              <a:off x="2472" y="335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8" name="Line 508"/>
            <p:cNvSpPr>
              <a:spLocks noChangeShapeType="1"/>
            </p:cNvSpPr>
            <p:nvPr/>
          </p:nvSpPr>
          <p:spPr bwMode="auto">
            <a:xfrm>
              <a:off x="2500" y="34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9" name="Line 509"/>
            <p:cNvSpPr>
              <a:spLocks noChangeShapeType="1"/>
            </p:cNvSpPr>
            <p:nvPr/>
          </p:nvSpPr>
          <p:spPr bwMode="auto">
            <a:xfrm flipH="1">
              <a:off x="2500" y="34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0" name="Line 510"/>
            <p:cNvSpPr>
              <a:spLocks noChangeShapeType="1"/>
            </p:cNvSpPr>
            <p:nvPr/>
          </p:nvSpPr>
          <p:spPr bwMode="auto">
            <a:xfrm>
              <a:off x="2529" y="345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1" name="Line 511"/>
            <p:cNvSpPr>
              <a:spLocks noChangeShapeType="1"/>
            </p:cNvSpPr>
            <p:nvPr/>
          </p:nvSpPr>
          <p:spPr bwMode="auto">
            <a:xfrm flipH="1">
              <a:off x="2529" y="345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2" name="Line 512"/>
            <p:cNvSpPr>
              <a:spLocks noChangeShapeType="1"/>
            </p:cNvSpPr>
            <p:nvPr/>
          </p:nvSpPr>
          <p:spPr bwMode="auto">
            <a:xfrm>
              <a:off x="2563" y="350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3" name="Line 513"/>
            <p:cNvSpPr>
              <a:spLocks noChangeShapeType="1"/>
            </p:cNvSpPr>
            <p:nvPr/>
          </p:nvSpPr>
          <p:spPr bwMode="auto">
            <a:xfrm flipH="1">
              <a:off x="2563" y="350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4" name="Line 514"/>
            <p:cNvSpPr>
              <a:spLocks noChangeShapeType="1"/>
            </p:cNvSpPr>
            <p:nvPr/>
          </p:nvSpPr>
          <p:spPr bwMode="auto">
            <a:xfrm>
              <a:off x="2591" y="3546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5" name="Line 515"/>
            <p:cNvSpPr>
              <a:spLocks noChangeShapeType="1"/>
            </p:cNvSpPr>
            <p:nvPr/>
          </p:nvSpPr>
          <p:spPr bwMode="auto">
            <a:xfrm flipH="1">
              <a:off x="2591" y="3546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6" name="Line 516"/>
            <p:cNvSpPr>
              <a:spLocks noChangeShapeType="1"/>
            </p:cNvSpPr>
            <p:nvPr/>
          </p:nvSpPr>
          <p:spPr bwMode="auto">
            <a:xfrm>
              <a:off x="2619" y="3590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7" name="Line 517"/>
            <p:cNvSpPr>
              <a:spLocks noChangeShapeType="1"/>
            </p:cNvSpPr>
            <p:nvPr/>
          </p:nvSpPr>
          <p:spPr bwMode="auto">
            <a:xfrm flipH="1">
              <a:off x="2619" y="3590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8" name="Line 518"/>
            <p:cNvSpPr>
              <a:spLocks noChangeShapeType="1"/>
            </p:cNvSpPr>
            <p:nvPr/>
          </p:nvSpPr>
          <p:spPr bwMode="auto">
            <a:xfrm>
              <a:off x="2648" y="360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9" name="Line 519"/>
            <p:cNvSpPr>
              <a:spLocks noChangeShapeType="1"/>
            </p:cNvSpPr>
            <p:nvPr/>
          </p:nvSpPr>
          <p:spPr bwMode="auto">
            <a:xfrm flipH="1">
              <a:off x="2648" y="360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0" name="Line 520"/>
            <p:cNvSpPr>
              <a:spLocks noChangeShapeType="1"/>
            </p:cNvSpPr>
            <p:nvPr/>
          </p:nvSpPr>
          <p:spPr bwMode="auto">
            <a:xfrm>
              <a:off x="2676" y="355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1" name="Line 521"/>
            <p:cNvSpPr>
              <a:spLocks noChangeShapeType="1"/>
            </p:cNvSpPr>
            <p:nvPr/>
          </p:nvSpPr>
          <p:spPr bwMode="auto">
            <a:xfrm flipH="1">
              <a:off x="2676" y="355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2" name="Line 522"/>
            <p:cNvSpPr>
              <a:spLocks noChangeShapeType="1"/>
            </p:cNvSpPr>
            <p:nvPr/>
          </p:nvSpPr>
          <p:spPr bwMode="auto">
            <a:xfrm>
              <a:off x="2704" y="3483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3" name="Line 523"/>
            <p:cNvSpPr>
              <a:spLocks noChangeShapeType="1"/>
            </p:cNvSpPr>
            <p:nvPr/>
          </p:nvSpPr>
          <p:spPr bwMode="auto">
            <a:xfrm flipH="1">
              <a:off x="2704" y="3483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4" name="Line 524"/>
            <p:cNvSpPr>
              <a:spLocks noChangeShapeType="1"/>
            </p:cNvSpPr>
            <p:nvPr/>
          </p:nvSpPr>
          <p:spPr bwMode="auto">
            <a:xfrm>
              <a:off x="2738" y="34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5" name="Line 525"/>
            <p:cNvSpPr>
              <a:spLocks noChangeShapeType="1"/>
            </p:cNvSpPr>
            <p:nvPr/>
          </p:nvSpPr>
          <p:spPr bwMode="auto">
            <a:xfrm flipH="1">
              <a:off x="2738" y="34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6" name="Line 526"/>
            <p:cNvSpPr>
              <a:spLocks noChangeShapeType="1"/>
            </p:cNvSpPr>
            <p:nvPr/>
          </p:nvSpPr>
          <p:spPr bwMode="auto">
            <a:xfrm>
              <a:off x="2767" y="3340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7" name="Line 527"/>
            <p:cNvSpPr>
              <a:spLocks noChangeShapeType="1"/>
            </p:cNvSpPr>
            <p:nvPr/>
          </p:nvSpPr>
          <p:spPr bwMode="auto">
            <a:xfrm flipH="1">
              <a:off x="2767" y="3340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8" name="Line 528"/>
            <p:cNvSpPr>
              <a:spLocks noChangeShapeType="1"/>
            </p:cNvSpPr>
            <p:nvPr/>
          </p:nvSpPr>
          <p:spPr bwMode="auto">
            <a:xfrm>
              <a:off x="2795" y="3277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9" name="Line 529"/>
            <p:cNvSpPr>
              <a:spLocks noChangeShapeType="1"/>
            </p:cNvSpPr>
            <p:nvPr/>
          </p:nvSpPr>
          <p:spPr bwMode="auto">
            <a:xfrm flipH="1">
              <a:off x="2795" y="3277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0" name="Line 530"/>
            <p:cNvSpPr>
              <a:spLocks noChangeShapeType="1"/>
            </p:cNvSpPr>
            <p:nvPr/>
          </p:nvSpPr>
          <p:spPr bwMode="auto">
            <a:xfrm>
              <a:off x="2823" y="32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1" name="Line 531"/>
            <p:cNvSpPr>
              <a:spLocks noChangeShapeType="1"/>
            </p:cNvSpPr>
            <p:nvPr/>
          </p:nvSpPr>
          <p:spPr bwMode="auto">
            <a:xfrm flipH="1">
              <a:off x="2823" y="32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2" name="Line 532"/>
            <p:cNvSpPr>
              <a:spLocks noChangeShapeType="1"/>
            </p:cNvSpPr>
            <p:nvPr/>
          </p:nvSpPr>
          <p:spPr bwMode="auto">
            <a:xfrm>
              <a:off x="2852" y="31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3" name="Line 533"/>
            <p:cNvSpPr>
              <a:spLocks noChangeShapeType="1"/>
            </p:cNvSpPr>
            <p:nvPr/>
          </p:nvSpPr>
          <p:spPr bwMode="auto">
            <a:xfrm flipH="1">
              <a:off x="2852" y="31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4" name="Line 534"/>
            <p:cNvSpPr>
              <a:spLocks noChangeShapeType="1"/>
            </p:cNvSpPr>
            <p:nvPr/>
          </p:nvSpPr>
          <p:spPr bwMode="auto">
            <a:xfrm>
              <a:off x="2880" y="309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5" name="Line 535"/>
            <p:cNvSpPr>
              <a:spLocks noChangeShapeType="1"/>
            </p:cNvSpPr>
            <p:nvPr/>
          </p:nvSpPr>
          <p:spPr bwMode="auto">
            <a:xfrm flipH="1">
              <a:off x="2880" y="309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6" name="Line 536"/>
            <p:cNvSpPr>
              <a:spLocks noChangeShapeType="1"/>
            </p:cNvSpPr>
            <p:nvPr/>
          </p:nvSpPr>
          <p:spPr bwMode="auto">
            <a:xfrm>
              <a:off x="2914" y="30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7" name="Line 537"/>
            <p:cNvSpPr>
              <a:spLocks noChangeShapeType="1"/>
            </p:cNvSpPr>
            <p:nvPr/>
          </p:nvSpPr>
          <p:spPr bwMode="auto">
            <a:xfrm flipH="1">
              <a:off x="2914" y="30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8" name="Line 538"/>
            <p:cNvSpPr>
              <a:spLocks noChangeShapeType="1"/>
            </p:cNvSpPr>
            <p:nvPr/>
          </p:nvSpPr>
          <p:spPr bwMode="auto">
            <a:xfrm>
              <a:off x="2942" y="300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9" name="Line 539"/>
            <p:cNvSpPr>
              <a:spLocks noChangeShapeType="1"/>
            </p:cNvSpPr>
            <p:nvPr/>
          </p:nvSpPr>
          <p:spPr bwMode="auto">
            <a:xfrm flipH="1">
              <a:off x="2942" y="300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0" name="Line 540"/>
            <p:cNvSpPr>
              <a:spLocks noChangeShapeType="1"/>
            </p:cNvSpPr>
            <p:nvPr/>
          </p:nvSpPr>
          <p:spPr bwMode="auto">
            <a:xfrm>
              <a:off x="2971" y="295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1" name="Line 541"/>
            <p:cNvSpPr>
              <a:spLocks noChangeShapeType="1"/>
            </p:cNvSpPr>
            <p:nvPr/>
          </p:nvSpPr>
          <p:spPr bwMode="auto">
            <a:xfrm flipH="1">
              <a:off x="2971" y="295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2" name="Line 542"/>
            <p:cNvSpPr>
              <a:spLocks noChangeShapeType="1"/>
            </p:cNvSpPr>
            <p:nvPr/>
          </p:nvSpPr>
          <p:spPr bwMode="auto">
            <a:xfrm>
              <a:off x="2999" y="29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3" name="Line 543"/>
            <p:cNvSpPr>
              <a:spLocks noChangeShapeType="1"/>
            </p:cNvSpPr>
            <p:nvPr/>
          </p:nvSpPr>
          <p:spPr bwMode="auto">
            <a:xfrm flipH="1">
              <a:off x="2999" y="29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4" name="Line 544"/>
            <p:cNvSpPr>
              <a:spLocks noChangeShapeType="1"/>
            </p:cNvSpPr>
            <p:nvPr/>
          </p:nvSpPr>
          <p:spPr bwMode="auto">
            <a:xfrm>
              <a:off x="3027" y="287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5" name="Line 545"/>
            <p:cNvSpPr>
              <a:spLocks noChangeShapeType="1"/>
            </p:cNvSpPr>
            <p:nvPr/>
          </p:nvSpPr>
          <p:spPr bwMode="auto">
            <a:xfrm flipH="1">
              <a:off x="3027" y="287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6" name="Line 546"/>
            <p:cNvSpPr>
              <a:spLocks noChangeShapeType="1"/>
            </p:cNvSpPr>
            <p:nvPr/>
          </p:nvSpPr>
          <p:spPr bwMode="auto">
            <a:xfrm>
              <a:off x="3061" y="2828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7" name="Line 547"/>
            <p:cNvSpPr>
              <a:spLocks noChangeShapeType="1"/>
            </p:cNvSpPr>
            <p:nvPr/>
          </p:nvSpPr>
          <p:spPr bwMode="auto">
            <a:xfrm flipH="1">
              <a:off x="3061" y="2828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8" name="Line 548"/>
            <p:cNvSpPr>
              <a:spLocks noChangeShapeType="1"/>
            </p:cNvSpPr>
            <p:nvPr/>
          </p:nvSpPr>
          <p:spPr bwMode="auto">
            <a:xfrm>
              <a:off x="3090" y="279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9" name="Line 549"/>
            <p:cNvSpPr>
              <a:spLocks noChangeShapeType="1"/>
            </p:cNvSpPr>
            <p:nvPr/>
          </p:nvSpPr>
          <p:spPr bwMode="auto">
            <a:xfrm flipH="1">
              <a:off x="3090" y="279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0" name="Line 550"/>
            <p:cNvSpPr>
              <a:spLocks noChangeShapeType="1"/>
            </p:cNvSpPr>
            <p:nvPr/>
          </p:nvSpPr>
          <p:spPr bwMode="auto">
            <a:xfrm>
              <a:off x="3118" y="28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1" name="Line 551"/>
            <p:cNvSpPr>
              <a:spLocks noChangeShapeType="1"/>
            </p:cNvSpPr>
            <p:nvPr/>
          </p:nvSpPr>
          <p:spPr bwMode="auto">
            <a:xfrm flipH="1">
              <a:off x="3118" y="28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2" name="Line 552"/>
            <p:cNvSpPr>
              <a:spLocks noChangeShapeType="1"/>
            </p:cNvSpPr>
            <p:nvPr/>
          </p:nvSpPr>
          <p:spPr bwMode="auto">
            <a:xfrm>
              <a:off x="3146" y="287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3" name="Line 553"/>
            <p:cNvSpPr>
              <a:spLocks noChangeShapeType="1"/>
            </p:cNvSpPr>
            <p:nvPr/>
          </p:nvSpPr>
          <p:spPr bwMode="auto">
            <a:xfrm flipH="1">
              <a:off x="3146" y="287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4" name="Line 554"/>
            <p:cNvSpPr>
              <a:spLocks noChangeShapeType="1"/>
            </p:cNvSpPr>
            <p:nvPr/>
          </p:nvSpPr>
          <p:spPr bwMode="auto">
            <a:xfrm>
              <a:off x="3175" y="29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5" name="Line 555"/>
            <p:cNvSpPr>
              <a:spLocks noChangeShapeType="1"/>
            </p:cNvSpPr>
            <p:nvPr/>
          </p:nvSpPr>
          <p:spPr bwMode="auto">
            <a:xfrm flipH="1">
              <a:off x="3175" y="29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6" name="Line 556"/>
            <p:cNvSpPr>
              <a:spLocks noChangeShapeType="1"/>
            </p:cNvSpPr>
            <p:nvPr/>
          </p:nvSpPr>
          <p:spPr bwMode="auto">
            <a:xfrm>
              <a:off x="3203" y="30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7" name="Line 557"/>
            <p:cNvSpPr>
              <a:spLocks noChangeShapeType="1"/>
            </p:cNvSpPr>
            <p:nvPr/>
          </p:nvSpPr>
          <p:spPr bwMode="auto">
            <a:xfrm flipH="1">
              <a:off x="3203" y="30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8" name="Line 558"/>
            <p:cNvSpPr>
              <a:spLocks noChangeShapeType="1"/>
            </p:cNvSpPr>
            <p:nvPr/>
          </p:nvSpPr>
          <p:spPr bwMode="auto">
            <a:xfrm>
              <a:off x="3237" y="3084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9" name="Line 559"/>
            <p:cNvSpPr>
              <a:spLocks noChangeShapeType="1"/>
            </p:cNvSpPr>
            <p:nvPr/>
          </p:nvSpPr>
          <p:spPr bwMode="auto">
            <a:xfrm flipH="1">
              <a:off x="3237" y="3084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0" name="Line 560"/>
            <p:cNvSpPr>
              <a:spLocks noChangeShapeType="1"/>
            </p:cNvSpPr>
            <p:nvPr/>
          </p:nvSpPr>
          <p:spPr bwMode="auto">
            <a:xfrm>
              <a:off x="3266" y="314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1" name="Line 561"/>
            <p:cNvSpPr>
              <a:spLocks noChangeShapeType="1"/>
            </p:cNvSpPr>
            <p:nvPr/>
          </p:nvSpPr>
          <p:spPr bwMode="auto">
            <a:xfrm flipH="1">
              <a:off x="3266" y="314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2" name="Line 562"/>
            <p:cNvSpPr>
              <a:spLocks noChangeShapeType="1"/>
            </p:cNvSpPr>
            <p:nvPr/>
          </p:nvSpPr>
          <p:spPr bwMode="auto">
            <a:xfrm>
              <a:off x="3294" y="32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3" name="Line 563"/>
            <p:cNvSpPr>
              <a:spLocks noChangeShapeType="1"/>
            </p:cNvSpPr>
            <p:nvPr/>
          </p:nvSpPr>
          <p:spPr bwMode="auto">
            <a:xfrm flipH="1">
              <a:off x="3294" y="32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4" name="Line 564"/>
            <p:cNvSpPr>
              <a:spLocks noChangeShapeType="1"/>
            </p:cNvSpPr>
            <p:nvPr/>
          </p:nvSpPr>
          <p:spPr bwMode="auto">
            <a:xfrm>
              <a:off x="3322" y="3265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5" name="Line 565"/>
            <p:cNvSpPr>
              <a:spLocks noChangeShapeType="1"/>
            </p:cNvSpPr>
            <p:nvPr/>
          </p:nvSpPr>
          <p:spPr bwMode="auto">
            <a:xfrm flipH="1">
              <a:off x="3322" y="3265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6" name="Line 566"/>
            <p:cNvSpPr>
              <a:spLocks noChangeShapeType="1"/>
            </p:cNvSpPr>
            <p:nvPr/>
          </p:nvSpPr>
          <p:spPr bwMode="auto">
            <a:xfrm>
              <a:off x="3351" y="332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7" name="Line 567"/>
            <p:cNvSpPr>
              <a:spLocks noChangeShapeType="1"/>
            </p:cNvSpPr>
            <p:nvPr/>
          </p:nvSpPr>
          <p:spPr bwMode="auto">
            <a:xfrm flipH="1">
              <a:off x="3351" y="332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8" name="Line 568"/>
            <p:cNvSpPr>
              <a:spLocks noChangeShapeType="1"/>
            </p:cNvSpPr>
            <p:nvPr/>
          </p:nvSpPr>
          <p:spPr bwMode="auto">
            <a:xfrm>
              <a:off x="3379" y="336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9" name="Line 569"/>
            <p:cNvSpPr>
              <a:spLocks noChangeShapeType="1"/>
            </p:cNvSpPr>
            <p:nvPr/>
          </p:nvSpPr>
          <p:spPr bwMode="auto">
            <a:xfrm flipH="1">
              <a:off x="3379" y="336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0" name="Line 570"/>
            <p:cNvSpPr>
              <a:spLocks noChangeShapeType="1"/>
            </p:cNvSpPr>
            <p:nvPr/>
          </p:nvSpPr>
          <p:spPr bwMode="auto">
            <a:xfrm>
              <a:off x="3413" y="34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1" name="Line 571"/>
            <p:cNvSpPr>
              <a:spLocks noChangeShapeType="1"/>
            </p:cNvSpPr>
            <p:nvPr/>
          </p:nvSpPr>
          <p:spPr bwMode="auto">
            <a:xfrm flipH="1">
              <a:off x="3413" y="34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2" name="Line 572"/>
            <p:cNvSpPr>
              <a:spLocks noChangeShapeType="1"/>
            </p:cNvSpPr>
            <p:nvPr/>
          </p:nvSpPr>
          <p:spPr bwMode="auto">
            <a:xfrm>
              <a:off x="3441" y="3452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3" name="Line 573"/>
            <p:cNvSpPr>
              <a:spLocks noChangeShapeType="1"/>
            </p:cNvSpPr>
            <p:nvPr/>
          </p:nvSpPr>
          <p:spPr bwMode="auto">
            <a:xfrm flipH="1">
              <a:off x="3441" y="3452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4" name="Line 574"/>
            <p:cNvSpPr>
              <a:spLocks noChangeShapeType="1"/>
            </p:cNvSpPr>
            <p:nvPr/>
          </p:nvSpPr>
          <p:spPr bwMode="auto">
            <a:xfrm>
              <a:off x="3470" y="3490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5" name="Line 575"/>
            <p:cNvSpPr>
              <a:spLocks noChangeShapeType="1"/>
            </p:cNvSpPr>
            <p:nvPr/>
          </p:nvSpPr>
          <p:spPr bwMode="auto">
            <a:xfrm flipH="1">
              <a:off x="3470" y="3490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6" name="Line 576"/>
            <p:cNvSpPr>
              <a:spLocks noChangeShapeType="1"/>
            </p:cNvSpPr>
            <p:nvPr/>
          </p:nvSpPr>
          <p:spPr bwMode="auto">
            <a:xfrm>
              <a:off x="3498" y="3527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7" name="Line 577"/>
            <p:cNvSpPr>
              <a:spLocks noChangeShapeType="1"/>
            </p:cNvSpPr>
            <p:nvPr/>
          </p:nvSpPr>
          <p:spPr bwMode="auto">
            <a:xfrm flipH="1">
              <a:off x="3498" y="3527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8" name="Line 578"/>
            <p:cNvSpPr>
              <a:spLocks noChangeShapeType="1"/>
            </p:cNvSpPr>
            <p:nvPr/>
          </p:nvSpPr>
          <p:spPr bwMode="auto">
            <a:xfrm>
              <a:off x="3526" y="3552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9" name="Line 579"/>
            <p:cNvSpPr>
              <a:spLocks noChangeShapeType="1"/>
            </p:cNvSpPr>
            <p:nvPr/>
          </p:nvSpPr>
          <p:spPr bwMode="auto">
            <a:xfrm flipH="1">
              <a:off x="3526" y="3552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0" name="Line 580"/>
            <p:cNvSpPr>
              <a:spLocks noChangeShapeType="1"/>
            </p:cNvSpPr>
            <p:nvPr/>
          </p:nvSpPr>
          <p:spPr bwMode="auto">
            <a:xfrm>
              <a:off x="3560" y="3527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1" name="Line 581"/>
            <p:cNvSpPr>
              <a:spLocks noChangeShapeType="1"/>
            </p:cNvSpPr>
            <p:nvPr/>
          </p:nvSpPr>
          <p:spPr bwMode="auto">
            <a:xfrm flipH="1">
              <a:off x="3560" y="3527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2" name="Line 582"/>
            <p:cNvSpPr>
              <a:spLocks noChangeShapeType="1"/>
            </p:cNvSpPr>
            <p:nvPr/>
          </p:nvSpPr>
          <p:spPr bwMode="auto">
            <a:xfrm>
              <a:off x="3589" y="3446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3" name="Line 583"/>
            <p:cNvSpPr>
              <a:spLocks noChangeShapeType="1"/>
            </p:cNvSpPr>
            <p:nvPr/>
          </p:nvSpPr>
          <p:spPr bwMode="auto">
            <a:xfrm flipH="1">
              <a:off x="3589" y="3446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4" name="Line 584"/>
            <p:cNvSpPr>
              <a:spLocks noChangeShapeType="1"/>
            </p:cNvSpPr>
            <p:nvPr/>
          </p:nvSpPr>
          <p:spPr bwMode="auto">
            <a:xfrm>
              <a:off x="3617" y="33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5" name="Line 585"/>
            <p:cNvSpPr>
              <a:spLocks noChangeShapeType="1"/>
            </p:cNvSpPr>
            <p:nvPr/>
          </p:nvSpPr>
          <p:spPr bwMode="auto">
            <a:xfrm flipH="1">
              <a:off x="3617" y="33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6" name="Line 586"/>
            <p:cNvSpPr>
              <a:spLocks noChangeShapeType="1"/>
            </p:cNvSpPr>
            <p:nvPr/>
          </p:nvSpPr>
          <p:spPr bwMode="auto">
            <a:xfrm>
              <a:off x="3645" y="3290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7" name="Line 587"/>
            <p:cNvSpPr>
              <a:spLocks noChangeShapeType="1"/>
            </p:cNvSpPr>
            <p:nvPr/>
          </p:nvSpPr>
          <p:spPr bwMode="auto">
            <a:xfrm flipH="1">
              <a:off x="3645" y="3290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8" name="Line 588"/>
            <p:cNvSpPr>
              <a:spLocks noChangeShapeType="1"/>
            </p:cNvSpPr>
            <p:nvPr/>
          </p:nvSpPr>
          <p:spPr bwMode="auto">
            <a:xfrm>
              <a:off x="3674" y="322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9" name="Line 589"/>
            <p:cNvSpPr>
              <a:spLocks noChangeShapeType="1"/>
            </p:cNvSpPr>
            <p:nvPr/>
          </p:nvSpPr>
          <p:spPr bwMode="auto">
            <a:xfrm flipH="1">
              <a:off x="3674" y="322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0" name="Line 590"/>
            <p:cNvSpPr>
              <a:spLocks noChangeShapeType="1"/>
            </p:cNvSpPr>
            <p:nvPr/>
          </p:nvSpPr>
          <p:spPr bwMode="auto">
            <a:xfrm>
              <a:off x="3702" y="31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1" name="Line 591"/>
            <p:cNvSpPr>
              <a:spLocks noChangeShapeType="1"/>
            </p:cNvSpPr>
            <p:nvPr/>
          </p:nvSpPr>
          <p:spPr bwMode="auto">
            <a:xfrm flipH="1">
              <a:off x="3702" y="31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2" name="Line 592"/>
            <p:cNvSpPr>
              <a:spLocks noChangeShapeType="1"/>
            </p:cNvSpPr>
            <p:nvPr/>
          </p:nvSpPr>
          <p:spPr bwMode="auto">
            <a:xfrm>
              <a:off x="3736" y="308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3" name="Line 593"/>
            <p:cNvSpPr>
              <a:spLocks noChangeShapeType="1"/>
            </p:cNvSpPr>
            <p:nvPr/>
          </p:nvSpPr>
          <p:spPr bwMode="auto">
            <a:xfrm flipH="1">
              <a:off x="3736" y="308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4" name="Line 594"/>
            <p:cNvSpPr>
              <a:spLocks noChangeShapeType="1"/>
            </p:cNvSpPr>
            <p:nvPr/>
          </p:nvSpPr>
          <p:spPr bwMode="auto">
            <a:xfrm>
              <a:off x="3764" y="302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5" name="Line 595"/>
            <p:cNvSpPr>
              <a:spLocks noChangeShapeType="1"/>
            </p:cNvSpPr>
            <p:nvPr/>
          </p:nvSpPr>
          <p:spPr bwMode="auto">
            <a:xfrm flipH="1">
              <a:off x="3764" y="302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6" name="Line 596"/>
            <p:cNvSpPr>
              <a:spLocks noChangeShapeType="1"/>
            </p:cNvSpPr>
            <p:nvPr/>
          </p:nvSpPr>
          <p:spPr bwMode="auto">
            <a:xfrm>
              <a:off x="3793" y="29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7" name="Line 597"/>
            <p:cNvSpPr>
              <a:spLocks noChangeShapeType="1"/>
            </p:cNvSpPr>
            <p:nvPr/>
          </p:nvSpPr>
          <p:spPr bwMode="auto">
            <a:xfrm flipH="1">
              <a:off x="3793" y="29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8" name="Line 598"/>
            <p:cNvSpPr>
              <a:spLocks noChangeShapeType="1"/>
            </p:cNvSpPr>
            <p:nvPr/>
          </p:nvSpPr>
          <p:spPr bwMode="auto">
            <a:xfrm>
              <a:off x="3821" y="287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9" name="Line 599"/>
            <p:cNvSpPr>
              <a:spLocks noChangeShapeType="1"/>
            </p:cNvSpPr>
            <p:nvPr/>
          </p:nvSpPr>
          <p:spPr bwMode="auto">
            <a:xfrm flipH="1">
              <a:off x="3821" y="287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0" name="Line 600"/>
            <p:cNvSpPr>
              <a:spLocks noChangeShapeType="1"/>
            </p:cNvSpPr>
            <p:nvPr/>
          </p:nvSpPr>
          <p:spPr bwMode="auto">
            <a:xfrm>
              <a:off x="3849" y="280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1" name="Line 601"/>
            <p:cNvSpPr>
              <a:spLocks noChangeShapeType="1"/>
            </p:cNvSpPr>
            <p:nvPr/>
          </p:nvSpPr>
          <p:spPr bwMode="auto">
            <a:xfrm flipH="1">
              <a:off x="3849" y="280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2" name="Line 602"/>
            <p:cNvSpPr>
              <a:spLocks noChangeShapeType="1"/>
            </p:cNvSpPr>
            <p:nvPr/>
          </p:nvSpPr>
          <p:spPr bwMode="auto">
            <a:xfrm>
              <a:off x="3883" y="2716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3" name="Line 603"/>
            <p:cNvSpPr>
              <a:spLocks noChangeShapeType="1"/>
            </p:cNvSpPr>
            <p:nvPr/>
          </p:nvSpPr>
          <p:spPr bwMode="auto">
            <a:xfrm flipH="1">
              <a:off x="3883" y="2716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4" name="Line 604"/>
            <p:cNvSpPr>
              <a:spLocks noChangeShapeType="1"/>
            </p:cNvSpPr>
            <p:nvPr/>
          </p:nvSpPr>
          <p:spPr bwMode="auto">
            <a:xfrm>
              <a:off x="3912" y="257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5" name="Line 605"/>
            <p:cNvSpPr>
              <a:spLocks noChangeShapeType="1"/>
            </p:cNvSpPr>
            <p:nvPr/>
          </p:nvSpPr>
          <p:spPr bwMode="auto">
            <a:xfrm flipH="1">
              <a:off x="3912" y="257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166" name="Line 606"/>
          <p:cNvSpPr>
            <a:spLocks noChangeShapeType="1"/>
          </p:cNvSpPr>
          <p:nvPr/>
        </p:nvSpPr>
        <p:spPr bwMode="auto">
          <a:xfrm>
            <a:off x="6254750" y="3854451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67" name="Line 607"/>
          <p:cNvSpPr>
            <a:spLocks noChangeShapeType="1"/>
          </p:cNvSpPr>
          <p:nvPr/>
        </p:nvSpPr>
        <p:spPr bwMode="auto">
          <a:xfrm flipH="1">
            <a:off x="6254750" y="3854451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68" name="Line 608"/>
          <p:cNvSpPr>
            <a:spLocks noChangeShapeType="1"/>
          </p:cNvSpPr>
          <p:nvPr/>
        </p:nvSpPr>
        <p:spPr bwMode="auto">
          <a:xfrm>
            <a:off x="6300788" y="3617914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69" name="Line 609"/>
          <p:cNvSpPr>
            <a:spLocks noChangeShapeType="1"/>
          </p:cNvSpPr>
          <p:nvPr/>
        </p:nvSpPr>
        <p:spPr bwMode="auto">
          <a:xfrm flipH="1">
            <a:off x="6300788" y="3617914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0" name="Line 610"/>
          <p:cNvSpPr>
            <a:spLocks noChangeShapeType="1"/>
          </p:cNvSpPr>
          <p:nvPr/>
        </p:nvSpPr>
        <p:spPr bwMode="auto">
          <a:xfrm>
            <a:off x="6345238" y="3398839"/>
            <a:ext cx="17462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1" name="Line 611"/>
          <p:cNvSpPr>
            <a:spLocks noChangeShapeType="1"/>
          </p:cNvSpPr>
          <p:nvPr/>
        </p:nvSpPr>
        <p:spPr bwMode="auto">
          <a:xfrm flipH="1">
            <a:off x="6345238" y="3398839"/>
            <a:ext cx="17462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2" name="Line 612"/>
          <p:cNvSpPr>
            <a:spLocks noChangeShapeType="1"/>
          </p:cNvSpPr>
          <p:nvPr/>
        </p:nvSpPr>
        <p:spPr bwMode="auto">
          <a:xfrm>
            <a:off x="6389688" y="3190876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3" name="Line 613"/>
          <p:cNvSpPr>
            <a:spLocks noChangeShapeType="1"/>
          </p:cNvSpPr>
          <p:nvPr/>
        </p:nvSpPr>
        <p:spPr bwMode="auto">
          <a:xfrm flipH="1">
            <a:off x="6389688" y="3190876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4" name="Line 614"/>
          <p:cNvSpPr>
            <a:spLocks noChangeShapeType="1"/>
          </p:cNvSpPr>
          <p:nvPr/>
        </p:nvSpPr>
        <p:spPr bwMode="auto">
          <a:xfrm>
            <a:off x="6443663" y="2982914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5" name="Line 615"/>
          <p:cNvSpPr>
            <a:spLocks noChangeShapeType="1"/>
          </p:cNvSpPr>
          <p:nvPr/>
        </p:nvSpPr>
        <p:spPr bwMode="auto">
          <a:xfrm flipH="1">
            <a:off x="6443663" y="2982914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6" name="Line 616"/>
          <p:cNvSpPr>
            <a:spLocks noChangeShapeType="1"/>
          </p:cNvSpPr>
          <p:nvPr/>
        </p:nvSpPr>
        <p:spPr bwMode="auto">
          <a:xfrm>
            <a:off x="6489704" y="2794003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7" name="Line 617"/>
          <p:cNvSpPr>
            <a:spLocks noChangeShapeType="1"/>
          </p:cNvSpPr>
          <p:nvPr/>
        </p:nvSpPr>
        <p:spPr bwMode="auto">
          <a:xfrm flipH="1">
            <a:off x="6489704" y="2794003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8" name="Line 618"/>
          <p:cNvSpPr>
            <a:spLocks noChangeShapeType="1"/>
          </p:cNvSpPr>
          <p:nvPr/>
        </p:nvSpPr>
        <p:spPr bwMode="auto">
          <a:xfrm>
            <a:off x="6534154" y="2597149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9" name="Line 619"/>
          <p:cNvSpPr>
            <a:spLocks noChangeShapeType="1"/>
          </p:cNvSpPr>
          <p:nvPr/>
        </p:nvSpPr>
        <p:spPr bwMode="auto">
          <a:xfrm flipH="1">
            <a:off x="6534154" y="2597149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0" name="Line 620"/>
          <p:cNvSpPr>
            <a:spLocks noChangeShapeType="1"/>
          </p:cNvSpPr>
          <p:nvPr/>
        </p:nvSpPr>
        <p:spPr bwMode="auto">
          <a:xfrm>
            <a:off x="6578600" y="2408238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1" name="Line 621"/>
          <p:cNvSpPr>
            <a:spLocks noChangeShapeType="1"/>
          </p:cNvSpPr>
          <p:nvPr/>
        </p:nvSpPr>
        <p:spPr bwMode="auto">
          <a:xfrm flipH="1">
            <a:off x="6578600" y="2408238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2" name="Line 622"/>
          <p:cNvSpPr>
            <a:spLocks noChangeShapeType="1"/>
          </p:cNvSpPr>
          <p:nvPr/>
        </p:nvSpPr>
        <p:spPr bwMode="auto">
          <a:xfrm>
            <a:off x="6624638" y="2230438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3" name="Line 623"/>
          <p:cNvSpPr>
            <a:spLocks noChangeShapeType="1"/>
          </p:cNvSpPr>
          <p:nvPr/>
        </p:nvSpPr>
        <p:spPr bwMode="auto">
          <a:xfrm flipH="1">
            <a:off x="6624638" y="2230438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4" name="Line 624"/>
          <p:cNvSpPr>
            <a:spLocks noChangeShapeType="1"/>
          </p:cNvSpPr>
          <p:nvPr/>
        </p:nvSpPr>
        <p:spPr bwMode="auto">
          <a:xfrm>
            <a:off x="6669088" y="20716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5" name="Line 625"/>
          <p:cNvSpPr>
            <a:spLocks noChangeShapeType="1"/>
          </p:cNvSpPr>
          <p:nvPr/>
        </p:nvSpPr>
        <p:spPr bwMode="auto">
          <a:xfrm flipH="1">
            <a:off x="6669088" y="20716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6" name="Line 626"/>
          <p:cNvSpPr>
            <a:spLocks noChangeShapeType="1"/>
          </p:cNvSpPr>
          <p:nvPr/>
        </p:nvSpPr>
        <p:spPr bwMode="auto">
          <a:xfrm>
            <a:off x="6723063" y="1912937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7" name="Line 627"/>
          <p:cNvSpPr>
            <a:spLocks noChangeShapeType="1"/>
          </p:cNvSpPr>
          <p:nvPr/>
        </p:nvSpPr>
        <p:spPr bwMode="auto">
          <a:xfrm flipH="1">
            <a:off x="6723063" y="1912937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8" name="Line 628"/>
          <p:cNvSpPr>
            <a:spLocks noChangeShapeType="1"/>
          </p:cNvSpPr>
          <p:nvPr/>
        </p:nvSpPr>
        <p:spPr bwMode="auto">
          <a:xfrm>
            <a:off x="6767513" y="1773239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9" name="Line 629"/>
          <p:cNvSpPr>
            <a:spLocks noChangeShapeType="1"/>
          </p:cNvSpPr>
          <p:nvPr/>
        </p:nvSpPr>
        <p:spPr bwMode="auto">
          <a:xfrm flipH="1">
            <a:off x="6767513" y="1773239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0" name="Line 630"/>
          <p:cNvSpPr>
            <a:spLocks noChangeShapeType="1"/>
          </p:cNvSpPr>
          <p:nvPr/>
        </p:nvSpPr>
        <p:spPr bwMode="auto">
          <a:xfrm>
            <a:off x="6813554" y="1635128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1" name="Line 631"/>
          <p:cNvSpPr>
            <a:spLocks noChangeShapeType="1"/>
          </p:cNvSpPr>
          <p:nvPr/>
        </p:nvSpPr>
        <p:spPr bwMode="auto">
          <a:xfrm flipH="1">
            <a:off x="6813554" y="1635128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2" name="Line 632"/>
          <p:cNvSpPr>
            <a:spLocks noChangeShapeType="1"/>
          </p:cNvSpPr>
          <p:nvPr/>
        </p:nvSpPr>
        <p:spPr bwMode="auto">
          <a:xfrm>
            <a:off x="6858004" y="1506538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3" name="Line 633"/>
          <p:cNvSpPr>
            <a:spLocks noChangeShapeType="1"/>
          </p:cNvSpPr>
          <p:nvPr/>
        </p:nvSpPr>
        <p:spPr bwMode="auto">
          <a:xfrm flipH="1">
            <a:off x="6858004" y="1506538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4" name="Line 634"/>
          <p:cNvSpPr>
            <a:spLocks noChangeShapeType="1"/>
          </p:cNvSpPr>
          <p:nvPr/>
        </p:nvSpPr>
        <p:spPr bwMode="auto">
          <a:xfrm>
            <a:off x="6902450" y="137794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5" name="Line 635"/>
          <p:cNvSpPr>
            <a:spLocks noChangeShapeType="1"/>
          </p:cNvSpPr>
          <p:nvPr/>
        </p:nvSpPr>
        <p:spPr bwMode="auto">
          <a:xfrm flipH="1">
            <a:off x="6902450" y="137794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6" name="Line 636"/>
          <p:cNvSpPr>
            <a:spLocks noChangeShapeType="1"/>
          </p:cNvSpPr>
          <p:nvPr/>
        </p:nvSpPr>
        <p:spPr bwMode="auto">
          <a:xfrm>
            <a:off x="6956425" y="125888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7" name="Line 637"/>
          <p:cNvSpPr>
            <a:spLocks noChangeShapeType="1"/>
          </p:cNvSpPr>
          <p:nvPr/>
        </p:nvSpPr>
        <p:spPr bwMode="auto">
          <a:xfrm flipH="1">
            <a:off x="6956425" y="125888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8" name="Line 638"/>
          <p:cNvSpPr>
            <a:spLocks noChangeShapeType="1"/>
          </p:cNvSpPr>
          <p:nvPr/>
        </p:nvSpPr>
        <p:spPr bwMode="auto">
          <a:xfrm>
            <a:off x="7002463" y="1158877"/>
            <a:ext cx="17462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9" name="Line 639"/>
          <p:cNvSpPr>
            <a:spLocks noChangeShapeType="1"/>
          </p:cNvSpPr>
          <p:nvPr/>
        </p:nvSpPr>
        <p:spPr bwMode="auto">
          <a:xfrm flipH="1">
            <a:off x="7002463" y="1158877"/>
            <a:ext cx="17462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0" name="Line 640"/>
          <p:cNvSpPr>
            <a:spLocks noChangeShapeType="1"/>
          </p:cNvSpPr>
          <p:nvPr/>
        </p:nvSpPr>
        <p:spPr bwMode="auto">
          <a:xfrm>
            <a:off x="7046913" y="1130301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1" name="Line 641"/>
          <p:cNvSpPr>
            <a:spLocks noChangeShapeType="1"/>
          </p:cNvSpPr>
          <p:nvPr/>
        </p:nvSpPr>
        <p:spPr bwMode="auto">
          <a:xfrm flipH="1">
            <a:off x="7046913" y="1130301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2" name="Line 642"/>
          <p:cNvSpPr>
            <a:spLocks noChangeShapeType="1"/>
          </p:cNvSpPr>
          <p:nvPr/>
        </p:nvSpPr>
        <p:spPr bwMode="auto">
          <a:xfrm>
            <a:off x="7091363" y="1179514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3" name="Line 643"/>
          <p:cNvSpPr>
            <a:spLocks noChangeShapeType="1"/>
          </p:cNvSpPr>
          <p:nvPr/>
        </p:nvSpPr>
        <p:spPr bwMode="auto">
          <a:xfrm flipH="1">
            <a:off x="7091363" y="1179514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4" name="Line 644"/>
          <p:cNvSpPr>
            <a:spLocks noChangeShapeType="1"/>
          </p:cNvSpPr>
          <p:nvPr/>
        </p:nvSpPr>
        <p:spPr bwMode="auto">
          <a:xfrm>
            <a:off x="7137404" y="1238251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5" name="Line 645"/>
          <p:cNvSpPr>
            <a:spLocks noChangeShapeType="1"/>
          </p:cNvSpPr>
          <p:nvPr/>
        </p:nvSpPr>
        <p:spPr bwMode="auto">
          <a:xfrm flipH="1">
            <a:off x="7137404" y="1238251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6" name="Line 646"/>
          <p:cNvSpPr>
            <a:spLocks noChangeShapeType="1"/>
          </p:cNvSpPr>
          <p:nvPr/>
        </p:nvSpPr>
        <p:spPr bwMode="auto">
          <a:xfrm>
            <a:off x="7181854" y="1298575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7" name="Line 647"/>
          <p:cNvSpPr>
            <a:spLocks noChangeShapeType="1"/>
          </p:cNvSpPr>
          <p:nvPr/>
        </p:nvSpPr>
        <p:spPr bwMode="auto">
          <a:xfrm flipH="1">
            <a:off x="7181854" y="1298575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8" name="Line 648"/>
          <p:cNvSpPr>
            <a:spLocks noChangeShapeType="1"/>
          </p:cNvSpPr>
          <p:nvPr/>
        </p:nvSpPr>
        <p:spPr bwMode="auto">
          <a:xfrm>
            <a:off x="7235829" y="1347788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9" name="Line 649"/>
          <p:cNvSpPr>
            <a:spLocks noChangeShapeType="1"/>
          </p:cNvSpPr>
          <p:nvPr/>
        </p:nvSpPr>
        <p:spPr bwMode="auto">
          <a:xfrm flipH="1">
            <a:off x="7235829" y="1347788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0" name="Line 650"/>
          <p:cNvSpPr>
            <a:spLocks noChangeShapeType="1"/>
          </p:cNvSpPr>
          <p:nvPr/>
        </p:nvSpPr>
        <p:spPr bwMode="auto">
          <a:xfrm>
            <a:off x="7280275" y="1397002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1" name="Line 651"/>
          <p:cNvSpPr>
            <a:spLocks noChangeShapeType="1"/>
          </p:cNvSpPr>
          <p:nvPr/>
        </p:nvSpPr>
        <p:spPr bwMode="auto">
          <a:xfrm flipH="1">
            <a:off x="7280275" y="1397002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2" name="Line 652"/>
          <p:cNvSpPr>
            <a:spLocks noChangeShapeType="1"/>
          </p:cNvSpPr>
          <p:nvPr/>
        </p:nvSpPr>
        <p:spPr bwMode="auto">
          <a:xfrm>
            <a:off x="7326313" y="1446215"/>
            <a:ext cx="17462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3" name="Line 653"/>
          <p:cNvSpPr>
            <a:spLocks noChangeShapeType="1"/>
          </p:cNvSpPr>
          <p:nvPr/>
        </p:nvSpPr>
        <p:spPr bwMode="auto">
          <a:xfrm flipH="1">
            <a:off x="7326313" y="1446215"/>
            <a:ext cx="17462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4" name="Line 654"/>
          <p:cNvSpPr>
            <a:spLocks noChangeShapeType="1"/>
          </p:cNvSpPr>
          <p:nvPr/>
        </p:nvSpPr>
        <p:spPr bwMode="auto">
          <a:xfrm>
            <a:off x="7370763" y="1497013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5" name="Line 655"/>
          <p:cNvSpPr>
            <a:spLocks noChangeShapeType="1"/>
          </p:cNvSpPr>
          <p:nvPr/>
        </p:nvSpPr>
        <p:spPr bwMode="auto">
          <a:xfrm flipH="1">
            <a:off x="7370763" y="1497013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6" name="Line 656"/>
          <p:cNvSpPr>
            <a:spLocks noChangeShapeType="1"/>
          </p:cNvSpPr>
          <p:nvPr/>
        </p:nvSpPr>
        <p:spPr bwMode="auto">
          <a:xfrm>
            <a:off x="7415213" y="1555751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7" name="Line 657"/>
          <p:cNvSpPr>
            <a:spLocks noChangeShapeType="1"/>
          </p:cNvSpPr>
          <p:nvPr/>
        </p:nvSpPr>
        <p:spPr bwMode="auto">
          <a:xfrm flipH="1">
            <a:off x="7415213" y="1555751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8" name="Line 658"/>
          <p:cNvSpPr>
            <a:spLocks noChangeShapeType="1"/>
          </p:cNvSpPr>
          <p:nvPr/>
        </p:nvSpPr>
        <p:spPr bwMode="auto">
          <a:xfrm>
            <a:off x="7461254" y="1604964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9" name="Line 659"/>
          <p:cNvSpPr>
            <a:spLocks noChangeShapeType="1"/>
          </p:cNvSpPr>
          <p:nvPr/>
        </p:nvSpPr>
        <p:spPr bwMode="auto">
          <a:xfrm flipH="1">
            <a:off x="7461254" y="1604964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0" name="Line 660"/>
          <p:cNvSpPr>
            <a:spLocks noChangeShapeType="1"/>
          </p:cNvSpPr>
          <p:nvPr/>
        </p:nvSpPr>
        <p:spPr bwMode="auto">
          <a:xfrm>
            <a:off x="7515229" y="1655764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1" name="Line 661"/>
          <p:cNvSpPr>
            <a:spLocks noChangeShapeType="1"/>
          </p:cNvSpPr>
          <p:nvPr/>
        </p:nvSpPr>
        <p:spPr bwMode="auto">
          <a:xfrm flipH="1">
            <a:off x="7515229" y="1655764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2" name="Line 662"/>
          <p:cNvSpPr>
            <a:spLocks noChangeShapeType="1"/>
          </p:cNvSpPr>
          <p:nvPr/>
        </p:nvSpPr>
        <p:spPr bwMode="auto">
          <a:xfrm>
            <a:off x="7559675" y="1704976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3" name="Line 663"/>
          <p:cNvSpPr>
            <a:spLocks noChangeShapeType="1"/>
          </p:cNvSpPr>
          <p:nvPr/>
        </p:nvSpPr>
        <p:spPr bwMode="auto">
          <a:xfrm flipH="1">
            <a:off x="7559675" y="1704976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4" name="Line 664"/>
          <p:cNvSpPr>
            <a:spLocks noChangeShapeType="1"/>
          </p:cNvSpPr>
          <p:nvPr/>
        </p:nvSpPr>
        <p:spPr bwMode="auto">
          <a:xfrm>
            <a:off x="7605713" y="17541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5" name="Line 665"/>
          <p:cNvSpPr>
            <a:spLocks noChangeShapeType="1"/>
          </p:cNvSpPr>
          <p:nvPr/>
        </p:nvSpPr>
        <p:spPr bwMode="auto">
          <a:xfrm flipH="1">
            <a:off x="7605713" y="17541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6" name="Line 666"/>
          <p:cNvSpPr>
            <a:spLocks noChangeShapeType="1"/>
          </p:cNvSpPr>
          <p:nvPr/>
        </p:nvSpPr>
        <p:spPr bwMode="auto">
          <a:xfrm>
            <a:off x="7650163" y="1803403"/>
            <a:ext cx="17462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7" name="Line 667"/>
          <p:cNvSpPr>
            <a:spLocks noChangeShapeType="1"/>
          </p:cNvSpPr>
          <p:nvPr/>
        </p:nvSpPr>
        <p:spPr bwMode="auto">
          <a:xfrm flipH="1">
            <a:off x="7650163" y="1803403"/>
            <a:ext cx="17462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8" name="Line 668"/>
          <p:cNvSpPr>
            <a:spLocks noChangeShapeType="1"/>
          </p:cNvSpPr>
          <p:nvPr/>
        </p:nvSpPr>
        <p:spPr bwMode="auto">
          <a:xfrm>
            <a:off x="7694613" y="1843088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9" name="Line 669"/>
          <p:cNvSpPr>
            <a:spLocks noChangeShapeType="1"/>
          </p:cNvSpPr>
          <p:nvPr/>
        </p:nvSpPr>
        <p:spPr bwMode="auto">
          <a:xfrm flipH="1">
            <a:off x="7694613" y="1843088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0" name="Line 670"/>
          <p:cNvSpPr>
            <a:spLocks noChangeShapeType="1"/>
          </p:cNvSpPr>
          <p:nvPr/>
        </p:nvSpPr>
        <p:spPr bwMode="auto">
          <a:xfrm>
            <a:off x="7748588" y="1882777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1" name="Line 671"/>
          <p:cNvSpPr>
            <a:spLocks noChangeShapeType="1"/>
          </p:cNvSpPr>
          <p:nvPr/>
        </p:nvSpPr>
        <p:spPr bwMode="auto">
          <a:xfrm flipH="1">
            <a:off x="7748588" y="1882777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2" name="Line 672"/>
          <p:cNvSpPr>
            <a:spLocks noChangeShapeType="1"/>
          </p:cNvSpPr>
          <p:nvPr/>
        </p:nvSpPr>
        <p:spPr bwMode="auto">
          <a:xfrm>
            <a:off x="7794629" y="1873249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3" name="Line 673"/>
          <p:cNvSpPr>
            <a:spLocks noChangeShapeType="1"/>
          </p:cNvSpPr>
          <p:nvPr/>
        </p:nvSpPr>
        <p:spPr bwMode="auto">
          <a:xfrm flipH="1">
            <a:off x="7794629" y="1873249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4" name="Line 674"/>
          <p:cNvSpPr>
            <a:spLocks noChangeShapeType="1"/>
          </p:cNvSpPr>
          <p:nvPr/>
        </p:nvSpPr>
        <p:spPr bwMode="auto">
          <a:xfrm>
            <a:off x="7839079" y="1773239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5" name="Line 675"/>
          <p:cNvSpPr>
            <a:spLocks noChangeShapeType="1"/>
          </p:cNvSpPr>
          <p:nvPr/>
        </p:nvSpPr>
        <p:spPr bwMode="auto">
          <a:xfrm flipH="1">
            <a:off x="7839079" y="1773239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6" name="Line 676"/>
          <p:cNvSpPr>
            <a:spLocks noChangeShapeType="1"/>
          </p:cNvSpPr>
          <p:nvPr/>
        </p:nvSpPr>
        <p:spPr bwMode="auto">
          <a:xfrm>
            <a:off x="7883525" y="1635128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7" name="Line 677"/>
          <p:cNvSpPr>
            <a:spLocks noChangeShapeType="1"/>
          </p:cNvSpPr>
          <p:nvPr/>
        </p:nvSpPr>
        <p:spPr bwMode="auto">
          <a:xfrm flipH="1">
            <a:off x="7883525" y="1635128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8" name="Line 678"/>
          <p:cNvSpPr>
            <a:spLocks noChangeShapeType="1"/>
          </p:cNvSpPr>
          <p:nvPr/>
        </p:nvSpPr>
        <p:spPr bwMode="auto">
          <a:xfrm>
            <a:off x="7929563" y="1506538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9" name="Line 679"/>
          <p:cNvSpPr>
            <a:spLocks noChangeShapeType="1"/>
          </p:cNvSpPr>
          <p:nvPr/>
        </p:nvSpPr>
        <p:spPr bwMode="auto">
          <a:xfrm flipH="1">
            <a:off x="7929563" y="1506538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0" name="Line 680"/>
          <p:cNvSpPr>
            <a:spLocks noChangeShapeType="1"/>
          </p:cNvSpPr>
          <p:nvPr/>
        </p:nvSpPr>
        <p:spPr bwMode="auto">
          <a:xfrm>
            <a:off x="7974013" y="137794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1" name="Line 681"/>
          <p:cNvSpPr>
            <a:spLocks noChangeShapeType="1"/>
          </p:cNvSpPr>
          <p:nvPr/>
        </p:nvSpPr>
        <p:spPr bwMode="auto">
          <a:xfrm flipH="1">
            <a:off x="7974013" y="137794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2" name="Line 682"/>
          <p:cNvSpPr>
            <a:spLocks noChangeShapeType="1"/>
          </p:cNvSpPr>
          <p:nvPr/>
        </p:nvSpPr>
        <p:spPr bwMode="auto">
          <a:xfrm>
            <a:off x="8027988" y="12588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3" name="Line 683"/>
          <p:cNvSpPr>
            <a:spLocks noChangeShapeType="1"/>
          </p:cNvSpPr>
          <p:nvPr/>
        </p:nvSpPr>
        <p:spPr bwMode="auto">
          <a:xfrm flipH="1">
            <a:off x="8027988" y="12588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4" name="Line 684"/>
          <p:cNvSpPr>
            <a:spLocks noChangeShapeType="1"/>
          </p:cNvSpPr>
          <p:nvPr/>
        </p:nvSpPr>
        <p:spPr bwMode="auto">
          <a:xfrm>
            <a:off x="8072438" y="1139826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5" name="Line 685"/>
          <p:cNvSpPr>
            <a:spLocks noChangeShapeType="1"/>
          </p:cNvSpPr>
          <p:nvPr/>
        </p:nvSpPr>
        <p:spPr bwMode="auto">
          <a:xfrm flipH="1">
            <a:off x="8072438" y="1139826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6" name="Line 686"/>
          <p:cNvSpPr>
            <a:spLocks noChangeShapeType="1"/>
          </p:cNvSpPr>
          <p:nvPr/>
        </p:nvSpPr>
        <p:spPr bwMode="auto">
          <a:xfrm>
            <a:off x="8118475" y="1020763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7" name="Line 687"/>
          <p:cNvSpPr>
            <a:spLocks noChangeShapeType="1"/>
          </p:cNvSpPr>
          <p:nvPr/>
        </p:nvSpPr>
        <p:spPr bwMode="auto">
          <a:xfrm flipH="1">
            <a:off x="8118475" y="1020763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8" name="Line 688"/>
          <p:cNvSpPr>
            <a:spLocks noChangeShapeType="1"/>
          </p:cNvSpPr>
          <p:nvPr/>
        </p:nvSpPr>
        <p:spPr bwMode="auto">
          <a:xfrm>
            <a:off x="8162929" y="892176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9" name="Line 689"/>
          <p:cNvSpPr>
            <a:spLocks noChangeShapeType="1"/>
          </p:cNvSpPr>
          <p:nvPr/>
        </p:nvSpPr>
        <p:spPr bwMode="auto">
          <a:xfrm flipH="1">
            <a:off x="8162929" y="892176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0" name="Line 690"/>
          <p:cNvSpPr>
            <a:spLocks noChangeShapeType="1"/>
          </p:cNvSpPr>
          <p:nvPr/>
        </p:nvSpPr>
        <p:spPr bwMode="auto">
          <a:xfrm>
            <a:off x="8207375" y="76358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1" name="Line 691"/>
          <p:cNvSpPr>
            <a:spLocks noChangeShapeType="1"/>
          </p:cNvSpPr>
          <p:nvPr/>
        </p:nvSpPr>
        <p:spPr bwMode="auto">
          <a:xfrm flipH="1">
            <a:off x="8207375" y="76358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2" name="Line 692"/>
          <p:cNvSpPr>
            <a:spLocks noChangeShapeType="1"/>
          </p:cNvSpPr>
          <p:nvPr/>
        </p:nvSpPr>
        <p:spPr bwMode="auto">
          <a:xfrm>
            <a:off x="8261350" y="635001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3" name="Line 693"/>
          <p:cNvSpPr>
            <a:spLocks noChangeShapeType="1"/>
          </p:cNvSpPr>
          <p:nvPr/>
        </p:nvSpPr>
        <p:spPr bwMode="auto">
          <a:xfrm flipH="1">
            <a:off x="8261350" y="635001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4" name="Freeform 694"/>
          <p:cNvSpPr>
            <a:spLocks/>
          </p:cNvSpPr>
          <p:nvPr/>
        </p:nvSpPr>
        <p:spPr bwMode="auto">
          <a:xfrm>
            <a:off x="1233488" y="1020764"/>
            <a:ext cx="5911850" cy="4826000"/>
          </a:xfrm>
          <a:custGeom>
            <a:avLst/>
            <a:gdLst/>
            <a:ahLst/>
            <a:cxnLst>
              <a:cxn ang="0">
                <a:pos x="56" y="1486"/>
              </a:cxn>
              <a:cxn ang="0">
                <a:pos x="147" y="1517"/>
              </a:cxn>
              <a:cxn ang="0">
                <a:pos x="232" y="1342"/>
              </a:cxn>
              <a:cxn ang="0">
                <a:pos x="323" y="1117"/>
              </a:cxn>
              <a:cxn ang="0">
                <a:pos x="408" y="1192"/>
              </a:cxn>
              <a:cxn ang="0">
                <a:pos x="499" y="955"/>
              </a:cxn>
              <a:cxn ang="0">
                <a:pos x="584" y="911"/>
              </a:cxn>
              <a:cxn ang="0">
                <a:pos x="674" y="924"/>
              </a:cxn>
              <a:cxn ang="0">
                <a:pos x="759" y="818"/>
              </a:cxn>
              <a:cxn ang="0">
                <a:pos x="850" y="874"/>
              </a:cxn>
              <a:cxn ang="0">
                <a:pos x="935" y="936"/>
              </a:cxn>
              <a:cxn ang="0">
                <a:pos x="1026" y="1105"/>
              </a:cxn>
              <a:cxn ang="0">
                <a:pos x="1111" y="1692"/>
              </a:cxn>
              <a:cxn ang="0">
                <a:pos x="1202" y="1667"/>
              </a:cxn>
              <a:cxn ang="0">
                <a:pos x="1287" y="2016"/>
              </a:cxn>
              <a:cxn ang="0">
                <a:pos x="1377" y="2335"/>
              </a:cxn>
              <a:cxn ang="0">
                <a:pos x="1468" y="2279"/>
              </a:cxn>
              <a:cxn ang="0">
                <a:pos x="1553" y="2566"/>
              </a:cxn>
              <a:cxn ang="0">
                <a:pos x="1644" y="2709"/>
              </a:cxn>
              <a:cxn ang="0">
                <a:pos x="1729" y="2741"/>
              </a:cxn>
              <a:cxn ang="0">
                <a:pos x="1820" y="3003"/>
              </a:cxn>
              <a:cxn ang="0">
                <a:pos x="1905" y="2803"/>
              </a:cxn>
              <a:cxn ang="0">
                <a:pos x="1995" y="2322"/>
              </a:cxn>
              <a:cxn ang="0">
                <a:pos x="2080" y="2541"/>
              </a:cxn>
              <a:cxn ang="0">
                <a:pos x="2171" y="2229"/>
              </a:cxn>
              <a:cxn ang="0">
                <a:pos x="2256" y="2066"/>
              </a:cxn>
              <a:cxn ang="0">
                <a:pos x="2347" y="2279"/>
              </a:cxn>
              <a:cxn ang="0">
                <a:pos x="2432" y="2609"/>
              </a:cxn>
              <a:cxn ang="0">
                <a:pos x="2523" y="2603"/>
              </a:cxn>
              <a:cxn ang="0">
                <a:pos x="2608" y="2822"/>
              </a:cxn>
              <a:cxn ang="0">
                <a:pos x="2698" y="2934"/>
              </a:cxn>
              <a:cxn ang="0">
                <a:pos x="2789" y="2803"/>
              </a:cxn>
              <a:cxn ang="0">
                <a:pos x="2874" y="2335"/>
              </a:cxn>
              <a:cxn ang="0">
                <a:pos x="2965" y="2410"/>
              </a:cxn>
              <a:cxn ang="0">
                <a:pos x="3050" y="2110"/>
              </a:cxn>
              <a:cxn ang="0">
                <a:pos x="3140" y="1573"/>
              </a:cxn>
              <a:cxn ang="0">
                <a:pos x="3226" y="1492"/>
              </a:cxn>
              <a:cxn ang="0">
                <a:pos x="3316" y="1205"/>
              </a:cxn>
              <a:cxn ang="0">
                <a:pos x="3401" y="556"/>
              </a:cxn>
              <a:cxn ang="0">
                <a:pos x="3492" y="643"/>
              </a:cxn>
              <a:cxn ang="0">
                <a:pos x="3577" y="281"/>
              </a:cxn>
              <a:cxn ang="0">
                <a:pos x="3668" y="87"/>
              </a:cxn>
            </a:cxnLst>
            <a:rect l="0" t="0" r="r" b="b"/>
            <a:pathLst>
              <a:path w="3724" h="3040">
                <a:moveTo>
                  <a:pt x="0" y="1155"/>
                </a:moveTo>
                <a:lnTo>
                  <a:pt x="28" y="1348"/>
                </a:lnTo>
                <a:lnTo>
                  <a:pt x="56" y="1486"/>
                </a:lnTo>
                <a:lnTo>
                  <a:pt x="85" y="1529"/>
                </a:lnTo>
                <a:lnTo>
                  <a:pt x="113" y="1529"/>
                </a:lnTo>
                <a:lnTo>
                  <a:pt x="147" y="1517"/>
                </a:lnTo>
                <a:lnTo>
                  <a:pt x="175" y="1511"/>
                </a:lnTo>
                <a:lnTo>
                  <a:pt x="204" y="1473"/>
                </a:lnTo>
                <a:lnTo>
                  <a:pt x="232" y="1342"/>
                </a:lnTo>
                <a:lnTo>
                  <a:pt x="260" y="1217"/>
                </a:lnTo>
                <a:lnTo>
                  <a:pt x="289" y="1136"/>
                </a:lnTo>
                <a:lnTo>
                  <a:pt x="323" y="1117"/>
                </a:lnTo>
                <a:lnTo>
                  <a:pt x="351" y="1149"/>
                </a:lnTo>
                <a:lnTo>
                  <a:pt x="380" y="1186"/>
                </a:lnTo>
                <a:lnTo>
                  <a:pt x="408" y="1192"/>
                </a:lnTo>
                <a:lnTo>
                  <a:pt x="436" y="1142"/>
                </a:lnTo>
                <a:lnTo>
                  <a:pt x="470" y="1049"/>
                </a:lnTo>
                <a:lnTo>
                  <a:pt x="499" y="955"/>
                </a:lnTo>
                <a:lnTo>
                  <a:pt x="527" y="899"/>
                </a:lnTo>
                <a:lnTo>
                  <a:pt x="555" y="893"/>
                </a:lnTo>
                <a:lnTo>
                  <a:pt x="584" y="911"/>
                </a:lnTo>
                <a:lnTo>
                  <a:pt x="612" y="924"/>
                </a:lnTo>
                <a:lnTo>
                  <a:pt x="646" y="930"/>
                </a:lnTo>
                <a:lnTo>
                  <a:pt x="674" y="924"/>
                </a:lnTo>
                <a:lnTo>
                  <a:pt x="703" y="899"/>
                </a:lnTo>
                <a:lnTo>
                  <a:pt x="731" y="855"/>
                </a:lnTo>
                <a:lnTo>
                  <a:pt x="759" y="818"/>
                </a:lnTo>
                <a:lnTo>
                  <a:pt x="788" y="799"/>
                </a:lnTo>
                <a:lnTo>
                  <a:pt x="822" y="824"/>
                </a:lnTo>
                <a:lnTo>
                  <a:pt x="850" y="874"/>
                </a:lnTo>
                <a:lnTo>
                  <a:pt x="878" y="924"/>
                </a:lnTo>
                <a:lnTo>
                  <a:pt x="907" y="949"/>
                </a:lnTo>
                <a:lnTo>
                  <a:pt x="935" y="936"/>
                </a:lnTo>
                <a:lnTo>
                  <a:pt x="969" y="911"/>
                </a:lnTo>
                <a:lnTo>
                  <a:pt x="997" y="943"/>
                </a:lnTo>
                <a:lnTo>
                  <a:pt x="1026" y="1105"/>
                </a:lnTo>
                <a:lnTo>
                  <a:pt x="1054" y="1342"/>
                </a:lnTo>
                <a:lnTo>
                  <a:pt x="1083" y="1561"/>
                </a:lnTo>
                <a:lnTo>
                  <a:pt x="1111" y="1692"/>
                </a:lnTo>
                <a:lnTo>
                  <a:pt x="1145" y="1717"/>
                </a:lnTo>
                <a:lnTo>
                  <a:pt x="1173" y="1686"/>
                </a:lnTo>
                <a:lnTo>
                  <a:pt x="1202" y="1667"/>
                </a:lnTo>
                <a:lnTo>
                  <a:pt x="1230" y="1711"/>
                </a:lnTo>
                <a:lnTo>
                  <a:pt x="1258" y="1842"/>
                </a:lnTo>
                <a:lnTo>
                  <a:pt x="1287" y="2016"/>
                </a:lnTo>
                <a:lnTo>
                  <a:pt x="1321" y="2185"/>
                </a:lnTo>
                <a:lnTo>
                  <a:pt x="1349" y="2291"/>
                </a:lnTo>
                <a:lnTo>
                  <a:pt x="1377" y="2335"/>
                </a:lnTo>
                <a:lnTo>
                  <a:pt x="1406" y="2322"/>
                </a:lnTo>
                <a:lnTo>
                  <a:pt x="1434" y="2291"/>
                </a:lnTo>
                <a:lnTo>
                  <a:pt x="1468" y="2279"/>
                </a:lnTo>
                <a:lnTo>
                  <a:pt x="1496" y="2329"/>
                </a:lnTo>
                <a:lnTo>
                  <a:pt x="1525" y="2441"/>
                </a:lnTo>
                <a:lnTo>
                  <a:pt x="1553" y="2566"/>
                </a:lnTo>
                <a:lnTo>
                  <a:pt x="1581" y="2666"/>
                </a:lnTo>
                <a:lnTo>
                  <a:pt x="1610" y="2709"/>
                </a:lnTo>
                <a:lnTo>
                  <a:pt x="1644" y="2709"/>
                </a:lnTo>
                <a:lnTo>
                  <a:pt x="1672" y="2691"/>
                </a:lnTo>
                <a:lnTo>
                  <a:pt x="1700" y="2697"/>
                </a:lnTo>
                <a:lnTo>
                  <a:pt x="1729" y="2741"/>
                </a:lnTo>
                <a:lnTo>
                  <a:pt x="1757" y="2828"/>
                </a:lnTo>
                <a:lnTo>
                  <a:pt x="1791" y="2922"/>
                </a:lnTo>
                <a:lnTo>
                  <a:pt x="1820" y="3003"/>
                </a:lnTo>
                <a:lnTo>
                  <a:pt x="1848" y="3040"/>
                </a:lnTo>
                <a:lnTo>
                  <a:pt x="1876" y="2997"/>
                </a:lnTo>
                <a:lnTo>
                  <a:pt x="1905" y="2803"/>
                </a:lnTo>
                <a:lnTo>
                  <a:pt x="1933" y="2547"/>
                </a:lnTo>
                <a:lnTo>
                  <a:pt x="1967" y="2366"/>
                </a:lnTo>
                <a:lnTo>
                  <a:pt x="1995" y="2322"/>
                </a:lnTo>
                <a:lnTo>
                  <a:pt x="2024" y="2385"/>
                </a:lnTo>
                <a:lnTo>
                  <a:pt x="2052" y="2485"/>
                </a:lnTo>
                <a:lnTo>
                  <a:pt x="2080" y="2541"/>
                </a:lnTo>
                <a:lnTo>
                  <a:pt x="2109" y="2510"/>
                </a:lnTo>
                <a:lnTo>
                  <a:pt x="2143" y="2385"/>
                </a:lnTo>
                <a:lnTo>
                  <a:pt x="2171" y="2229"/>
                </a:lnTo>
                <a:lnTo>
                  <a:pt x="2199" y="2104"/>
                </a:lnTo>
                <a:lnTo>
                  <a:pt x="2228" y="2041"/>
                </a:lnTo>
                <a:lnTo>
                  <a:pt x="2256" y="2066"/>
                </a:lnTo>
                <a:lnTo>
                  <a:pt x="2290" y="2129"/>
                </a:lnTo>
                <a:lnTo>
                  <a:pt x="2318" y="2185"/>
                </a:lnTo>
                <a:lnTo>
                  <a:pt x="2347" y="2279"/>
                </a:lnTo>
                <a:lnTo>
                  <a:pt x="2375" y="2422"/>
                </a:lnTo>
                <a:lnTo>
                  <a:pt x="2403" y="2547"/>
                </a:lnTo>
                <a:lnTo>
                  <a:pt x="2432" y="2609"/>
                </a:lnTo>
                <a:lnTo>
                  <a:pt x="2466" y="2622"/>
                </a:lnTo>
                <a:lnTo>
                  <a:pt x="2494" y="2603"/>
                </a:lnTo>
                <a:lnTo>
                  <a:pt x="2523" y="2603"/>
                </a:lnTo>
                <a:lnTo>
                  <a:pt x="2551" y="2647"/>
                </a:lnTo>
                <a:lnTo>
                  <a:pt x="2579" y="2728"/>
                </a:lnTo>
                <a:lnTo>
                  <a:pt x="2608" y="2822"/>
                </a:lnTo>
                <a:lnTo>
                  <a:pt x="2642" y="2897"/>
                </a:lnTo>
                <a:lnTo>
                  <a:pt x="2670" y="2928"/>
                </a:lnTo>
                <a:lnTo>
                  <a:pt x="2698" y="2934"/>
                </a:lnTo>
                <a:lnTo>
                  <a:pt x="2727" y="2915"/>
                </a:lnTo>
                <a:lnTo>
                  <a:pt x="2755" y="2903"/>
                </a:lnTo>
                <a:lnTo>
                  <a:pt x="2789" y="2803"/>
                </a:lnTo>
                <a:lnTo>
                  <a:pt x="2817" y="2616"/>
                </a:lnTo>
                <a:lnTo>
                  <a:pt x="2846" y="2441"/>
                </a:lnTo>
                <a:lnTo>
                  <a:pt x="2874" y="2335"/>
                </a:lnTo>
                <a:lnTo>
                  <a:pt x="2902" y="2329"/>
                </a:lnTo>
                <a:lnTo>
                  <a:pt x="2931" y="2372"/>
                </a:lnTo>
                <a:lnTo>
                  <a:pt x="2965" y="2410"/>
                </a:lnTo>
                <a:lnTo>
                  <a:pt x="2993" y="2385"/>
                </a:lnTo>
                <a:lnTo>
                  <a:pt x="3021" y="2272"/>
                </a:lnTo>
                <a:lnTo>
                  <a:pt x="3050" y="2110"/>
                </a:lnTo>
                <a:lnTo>
                  <a:pt x="3078" y="1954"/>
                </a:lnTo>
                <a:lnTo>
                  <a:pt x="3112" y="1785"/>
                </a:lnTo>
                <a:lnTo>
                  <a:pt x="3140" y="1573"/>
                </a:lnTo>
                <a:lnTo>
                  <a:pt x="3169" y="1436"/>
                </a:lnTo>
                <a:lnTo>
                  <a:pt x="3197" y="1430"/>
                </a:lnTo>
                <a:lnTo>
                  <a:pt x="3226" y="1492"/>
                </a:lnTo>
                <a:lnTo>
                  <a:pt x="3254" y="1517"/>
                </a:lnTo>
                <a:lnTo>
                  <a:pt x="3288" y="1423"/>
                </a:lnTo>
                <a:lnTo>
                  <a:pt x="3316" y="1205"/>
                </a:lnTo>
                <a:lnTo>
                  <a:pt x="3345" y="930"/>
                </a:lnTo>
                <a:lnTo>
                  <a:pt x="3373" y="693"/>
                </a:lnTo>
                <a:lnTo>
                  <a:pt x="3401" y="556"/>
                </a:lnTo>
                <a:lnTo>
                  <a:pt x="3430" y="543"/>
                </a:lnTo>
                <a:lnTo>
                  <a:pt x="3464" y="599"/>
                </a:lnTo>
                <a:lnTo>
                  <a:pt x="3492" y="643"/>
                </a:lnTo>
                <a:lnTo>
                  <a:pt x="3520" y="606"/>
                </a:lnTo>
                <a:lnTo>
                  <a:pt x="3549" y="474"/>
                </a:lnTo>
                <a:lnTo>
                  <a:pt x="3577" y="281"/>
                </a:lnTo>
                <a:lnTo>
                  <a:pt x="3611" y="94"/>
                </a:lnTo>
                <a:lnTo>
                  <a:pt x="3639" y="0"/>
                </a:lnTo>
                <a:lnTo>
                  <a:pt x="3668" y="87"/>
                </a:lnTo>
                <a:lnTo>
                  <a:pt x="3696" y="331"/>
                </a:lnTo>
                <a:lnTo>
                  <a:pt x="3724" y="581"/>
                </a:lnTo>
              </a:path>
            </a:pathLst>
          </a:custGeom>
          <a:noFill/>
          <a:ln w="36513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5" name="Freeform 695"/>
          <p:cNvSpPr>
            <a:spLocks/>
          </p:cNvSpPr>
          <p:nvPr/>
        </p:nvSpPr>
        <p:spPr bwMode="auto">
          <a:xfrm>
            <a:off x="7145342" y="515941"/>
            <a:ext cx="1125537" cy="1812925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29" y="1030"/>
              </a:cxn>
              <a:cxn ang="0">
                <a:pos x="63" y="992"/>
              </a:cxn>
              <a:cxn ang="0">
                <a:pos x="91" y="836"/>
              </a:cxn>
              <a:cxn ang="0">
                <a:pos x="119" y="668"/>
              </a:cxn>
              <a:cxn ang="0">
                <a:pos x="148" y="593"/>
              </a:cxn>
              <a:cxn ang="0">
                <a:pos x="176" y="668"/>
              </a:cxn>
              <a:cxn ang="0">
                <a:pos x="205" y="836"/>
              </a:cxn>
              <a:cxn ang="0">
                <a:pos x="239" y="1023"/>
              </a:cxn>
              <a:cxn ang="0">
                <a:pos x="267" y="1142"/>
              </a:cxn>
              <a:cxn ang="0">
                <a:pos x="295" y="1142"/>
              </a:cxn>
              <a:cxn ang="0">
                <a:pos x="324" y="1048"/>
              </a:cxn>
              <a:cxn ang="0">
                <a:pos x="352" y="930"/>
              </a:cxn>
              <a:cxn ang="0">
                <a:pos x="386" y="855"/>
              </a:cxn>
              <a:cxn ang="0">
                <a:pos x="414" y="824"/>
              </a:cxn>
              <a:cxn ang="0">
                <a:pos x="443" y="749"/>
              </a:cxn>
              <a:cxn ang="0">
                <a:pos x="471" y="630"/>
              </a:cxn>
              <a:cxn ang="0">
                <a:pos x="499" y="524"/>
              </a:cxn>
              <a:cxn ang="0">
                <a:pos x="528" y="443"/>
              </a:cxn>
              <a:cxn ang="0">
                <a:pos x="562" y="393"/>
              </a:cxn>
              <a:cxn ang="0">
                <a:pos x="590" y="355"/>
              </a:cxn>
              <a:cxn ang="0">
                <a:pos x="618" y="306"/>
              </a:cxn>
              <a:cxn ang="0">
                <a:pos x="647" y="218"/>
              </a:cxn>
              <a:cxn ang="0">
                <a:pos x="675" y="112"/>
              </a:cxn>
              <a:cxn ang="0">
                <a:pos x="709" y="0"/>
              </a:cxn>
            </a:cxnLst>
            <a:rect l="0" t="0" r="r" b="b"/>
            <a:pathLst>
              <a:path w="709" h="1142">
                <a:moveTo>
                  <a:pt x="0" y="899"/>
                </a:moveTo>
                <a:lnTo>
                  <a:pt x="29" y="1030"/>
                </a:lnTo>
                <a:lnTo>
                  <a:pt x="63" y="992"/>
                </a:lnTo>
                <a:lnTo>
                  <a:pt x="91" y="836"/>
                </a:lnTo>
                <a:lnTo>
                  <a:pt x="119" y="668"/>
                </a:lnTo>
                <a:lnTo>
                  <a:pt x="148" y="593"/>
                </a:lnTo>
                <a:lnTo>
                  <a:pt x="176" y="668"/>
                </a:lnTo>
                <a:lnTo>
                  <a:pt x="205" y="836"/>
                </a:lnTo>
                <a:lnTo>
                  <a:pt x="239" y="1023"/>
                </a:lnTo>
                <a:lnTo>
                  <a:pt x="267" y="1142"/>
                </a:lnTo>
                <a:lnTo>
                  <a:pt x="295" y="1142"/>
                </a:lnTo>
                <a:lnTo>
                  <a:pt x="324" y="1048"/>
                </a:lnTo>
                <a:lnTo>
                  <a:pt x="352" y="930"/>
                </a:lnTo>
                <a:lnTo>
                  <a:pt x="386" y="855"/>
                </a:lnTo>
                <a:lnTo>
                  <a:pt x="414" y="824"/>
                </a:lnTo>
                <a:lnTo>
                  <a:pt x="443" y="749"/>
                </a:lnTo>
                <a:lnTo>
                  <a:pt x="471" y="630"/>
                </a:lnTo>
                <a:lnTo>
                  <a:pt x="499" y="524"/>
                </a:lnTo>
                <a:lnTo>
                  <a:pt x="528" y="443"/>
                </a:lnTo>
                <a:lnTo>
                  <a:pt x="562" y="393"/>
                </a:lnTo>
                <a:lnTo>
                  <a:pt x="590" y="355"/>
                </a:lnTo>
                <a:lnTo>
                  <a:pt x="618" y="306"/>
                </a:lnTo>
                <a:lnTo>
                  <a:pt x="647" y="218"/>
                </a:lnTo>
                <a:lnTo>
                  <a:pt x="675" y="112"/>
                </a:lnTo>
                <a:lnTo>
                  <a:pt x="709" y="0"/>
                </a:lnTo>
              </a:path>
            </a:pathLst>
          </a:custGeom>
          <a:noFill/>
          <a:ln w="36513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6" name="Rectangle 696"/>
          <p:cNvSpPr>
            <a:spLocks noChangeArrowheads="1"/>
          </p:cNvSpPr>
          <p:nvPr/>
        </p:nvSpPr>
        <p:spPr bwMode="auto">
          <a:xfrm>
            <a:off x="6831013" y="5694363"/>
            <a:ext cx="1226874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900">
                <a:solidFill>
                  <a:srgbClr val="000000"/>
                </a:solidFill>
                <a:latin typeface="Helvetica" pitchFamily="34" charset="0"/>
              </a:rPr>
              <a:t>Time (min.)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7257" name="Rectangle 697"/>
          <p:cNvSpPr>
            <a:spLocks noChangeArrowheads="1"/>
          </p:cNvSpPr>
          <p:nvPr/>
        </p:nvSpPr>
        <p:spPr bwMode="auto">
          <a:xfrm rot="16200000">
            <a:off x="-736227" y="3158983"/>
            <a:ext cx="21614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900">
                <a:solidFill>
                  <a:srgbClr val="000000"/>
                </a:solidFill>
                <a:latin typeface="Helvetica" pitchFamily="34" charset="0"/>
              </a:rPr>
              <a:t>Water level (mAHD)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7258" name="Freeform 698"/>
          <p:cNvSpPr>
            <a:spLocks/>
          </p:cNvSpPr>
          <p:nvPr/>
        </p:nvSpPr>
        <p:spPr bwMode="auto">
          <a:xfrm>
            <a:off x="1233488" y="1485901"/>
            <a:ext cx="5911850" cy="4460875"/>
          </a:xfrm>
          <a:custGeom>
            <a:avLst/>
            <a:gdLst/>
            <a:ahLst/>
            <a:cxnLst>
              <a:cxn ang="0">
                <a:pos x="56" y="1093"/>
              </a:cxn>
              <a:cxn ang="0">
                <a:pos x="147" y="1049"/>
              </a:cxn>
              <a:cxn ang="0">
                <a:pos x="232" y="650"/>
              </a:cxn>
              <a:cxn ang="0">
                <a:pos x="323" y="812"/>
              </a:cxn>
              <a:cxn ang="0">
                <a:pos x="408" y="706"/>
              </a:cxn>
              <a:cxn ang="0">
                <a:pos x="499" y="544"/>
              </a:cxn>
              <a:cxn ang="0">
                <a:pos x="584" y="612"/>
              </a:cxn>
              <a:cxn ang="0">
                <a:pos x="674" y="581"/>
              </a:cxn>
              <a:cxn ang="0">
                <a:pos x="759" y="544"/>
              </a:cxn>
              <a:cxn ang="0">
                <a:pos x="850" y="662"/>
              </a:cxn>
              <a:cxn ang="0">
                <a:pos x="935" y="693"/>
              </a:cxn>
              <a:cxn ang="0">
                <a:pos x="1026" y="1130"/>
              </a:cxn>
              <a:cxn ang="0">
                <a:pos x="1111" y="1480"/>
              </a:cxn>
              <a:cxn ang="0">
                <a:pos x="1202" y="1592"/>
              </a:cxn>
              <a:cxn ang="0">
                <a:pos x="1287" y="1954"/>
              </a:cxn>
              <a:cxn ang="0">
                <a:pos x="1377" y="2148"/>
              </a:cxn>
              <a:cxn ang="0">
                <a:pos x="1468" y="2198"/>
              </a:cxn>
              <a:cxn ang="0">
                <a:pos x="1553" y="2435"/>
              </a:cxn>
              <a:cxn ang="0">
                <a:pos x="1644" y="2547"/>
              </a:cxn>
              <a:cxn ang="0">
                <a:pos x="1729" y="2666"/>
              </a:cxn>
              <a:cxn ang="0">
                <a:pos x="1820" y="2810"/>
              </a:cxn>
              <a:cxn ang="0">
                <a:pos x="1905" y="2429"/>
              </a:cxn>
              <a:cxn ang="0">
                <a:pos x="1995" y="2192"/>
              </a:cxn>
              <a:cxn ang="0">
                <a:pos x="2080" y="2229"/>
              </a:cxn>
              <a:cxn ang="0">
                <a:pos x="2171" y="1998"/>
              </a:cxn>
              <a:cxn ang="0">
                <a:pos x="2256" y="1898"/>
              </a:cxn>
              <a:cxn ang="0">
                <a:pos x="2347" y="2210"/>
              </a:cxn>
              <a:cxn ang="0">
                <a:pos x="2432" y="2510"/>
              </a:cxn>
              <a:cxn ang="0">
                <a:pos x="2523" y="2485"/>
              </a:cxn>
              <a:cxn ang="0">
                <a:pos x="2608" y="2697"/>
              </a:cxn>
              <a:cxn ang="0">
                <a:pos x="2698" y="2785"/>
              </a:cxn>
              <a:cxn ang="0">
                <a:pos x="2789" y="2448"/>
              </a:cxn>
              <a:cxn ang="0">
                <a:pos x="2874" y="2135"/>
              </a:cxn>
              <a:cxn ang="0">
                <a:pos x="2965" y="2148"/>
              </a:cxn>
              <a:cxn ang="0">
                <a:pos x="3050" y="1811"/>
              </a:cxn>
              <a:cxn ang="0">
                <a:pos x="3140" y="1330"/>
              </a:cxn>
              <a:cxn ang="0">
                <a:pos x="3226" y="1280"/>
              </a:cxn>
              <a:cxn ang="0">
                <a:pos x="3316" y="874"/>
              </a:cxn>
              <a:cxn ang="0">
                <a:pos x="3401" y="437"/>
              </a:cxn>
              <a:cxn ang="0">
                <a:pos x="3492" y="375"/>
              </a:cxn>
              <a:cxn ang="0">
                <a:pos x="3577" y="63"/>
              </a:cxn>
              <a:cxn ang="0">
                <a:pos x="3668" y="169"/>
              </a:cxn>
            </a:cxnLst>
            <a:rect l="0" t="0" r="r" b="b"/>
            <a:pathLst>
              <a:path w="3724" h="2810">
                <a:moveTo>
                  <a:pt x="0" y="768"/>
                </a:moveTo>
                <a:lnTo>
                  <a:pt x="28" y="1093"/>
                </a:lnTo>
                <a:lnTo>
                  <a:pt x="56" y="1093"/>
                </a:lnTo>
                <a:lnTo>
                  <a:pt x="85" y="1093"/>
                </a:lnTo>
                <a:lnTo>
                  <a:pt x="113" y="1087"/>
                </a:lnTo>
                <a:lnTo>
                  <a:pt x="147" y="1049"/>
                </a:lnTo>
                <a:lnTo>
                  <a:pt x="175" y="949"/>
                </a:lnTo>
                <a:lnTo>
                  <a:pt x="204" y="793"/>
                </a:lnTo>
                <a:lnTo>
                  <a:pt x="232" y="650"/>
                </a:lnTo>
                <a:lnTo>
                  <a:pt x="260" y="618"/>
                </a:lnTo>
                <a:lnTo>
                  <a:pt x="289" y="706"/>
                </a:lnTo>
                <a:lnTo>
                  <a:pt x="323" y="812"/>
                </a:lnTo>
                <a:lnTo>
                  <a:pt x="351" y="831"/>
                </a:lnTo>
                <a:lnTo>
                  <a:pt x="380" y="781"/>
                </a:lnTo>
                <a:lnTo>
                  <a:pt x="408" y="706"/>
                </a:lnTo>
                <a:lnTo>
                  <a:pt x="436" y="631"/>
                </a:lnTo>
                <a:lnTo>
                  <a:pt x="470" y="575"/>
                </a:lnTo>
                <a:lnTo>
                  <a:pt x="499" y="544"/>
                </a:lnTo>
                <a:lnTo>
                  <a:pt x="527" y="556"/>
                </a:lnTo>
                <a:lnTo>
                  <a:pt x="555" y="593"/>
                </a:lnTo>
                <a:lnTo>
                  <a:pt x="584" y="612"/>
                </a:lnTo>
                <a:lnTo>
                  <a:pt x="612" y="606"/>
                </a:lnTo>
                <a:lnTo>
                  <a:pt x="646" y="593"/>
                </a:lnTo>
                <a:lnTo>
                  <a:pt x="674" y="581"/>
                </a:lnTo>
                <a:lnTo>
                  <a:pt x="703" y="562"/>
                </a:lnTo>
                <a:lnTo>
                  <a:pt x="731" y="544"/>
                </a:lnTo>
                <a:lnTo>
                  <a:pt x="759" y="544"/>
                </a:lnTo>
                <a:lnTo>
                  <a:pt x="788" y="569"/>
                </a:lnTo>
                <a:lnTo>
                  <a:pt x="822" y="618"/>
                </a:lnTo>
                <a:lnTo>
                  <a:pt x="850" y="662"/>
                </a:lnTo>
                <a:lnTo>
                  <a:pt x="878" y="687"/>
                </a:lnTo>
                <a:lnTo>
                  <a:pt x="907" y="687"/>
                </a:lnTo>
                <a:lnTo>
                  <a:pt x="935" y="693"/>
                </a:lnTo>
                <a:lnTo>
                  <a:pt x="969" y="756"/>
                </a:lnTo>
                <a:lnTo>
                  <a:pt x="997" y="912"/>
                </a:lnTo>
                <a:lnTo>
                  <a:pt x="1026" y="1130"/>
                </a:lnTo>
                <a:lnTo>
                  <a:pt x="1054" y="1343"/>
                </a:lnTo>
                <a:lnTo>
                  <a:pt x="1083" y="1455"/>
                </a:lnTo>
                <a:lnTo>
                  <a:pt x="1111" y="1480"/>
                </a:lnTo>
                <a:lnTo>
                  <a:pt x="1145" y="1486"/>
                </a:lnTo>
                <a:lnTo>
                  <a:pt x="1173" y="1524"/>
                </a:lnTo>
                <a:lnTo>
                  <a:pt x="1202" y="1592"/>
                </a:lnTo>
                <a:lnTo>
                  <a:pt x="1230" y="1692"/>
                </a:lnTo>
                <a:lnTo>
                  <a:pt x="1258" y="1817"/>
                </a:lnTo>
                <a:lnTo>
                  <a:pt x="1287" y="1954"/>
                </a:lnTo>
                <a:lnTo>
                  <a:pt x="1321" y="2054"/>
                </a:lnTo>
                <a:lnTo>
                  <a:pt x="1349" y="2123"/>
                </a:lnTo>
                <a:lnTo>
                  <a:pt x="1377" y="2148"/>
                </a:lnTo>
                <a:lnTo>
                  <a:pt x="1406" y="2154"/>
                </a:lnTo>
                <a:lnTo>
                  <a:pt x="1434" y="2160"/>
                </a:lnTo>
                <a:lnTo>
                  <a:pt x="1468" y="2198"/>
                </a:lnTo>
                <a:lnTo>
                  <a:pt x="1496" y="2260"/>
                </a:lnTo>
                <a:lnTo>
                  <a:pt x="1525" y="2354"/>
                </a:lnTo>
                <a:lnTo>
                  <a:pt x="1553" y="2435"/>
                </a:lnTo>
                <a:lnTo>
                  <a:pt x="1581" y="2498"/>
                </a:lnTo>
                <a:lnTo>
                  <a:pt x="1610" y="2529"/>
                </a:lnTo>
                <a:lnTo>
                  <a:pt x="1644" y="2547"/>
                </a:lnTo>
                <a:lnTo>
                  <a:pt x="1672" y="2579"/>
                </a:lnTo>
                <a:lnTo>
                  <a:pt x="1700" y="2616"/>
                </a:lnTo>
                <a:lnTo>
                  <a:pt x="1729" y="2666"/>
                </a:lnTo>
                <a:lnTo>
                  <a:pt x="1757" y="2729"/>
                </a:lnTo>
                <a:lnTo>
                  <a:pt x="1791" y="2778"/>
                </a:lnTo>
                <a:lnTo>
                  <a:pt x="1820" y="2810"/>
                </a:lnTo>
                <a:lnTo>
                  <a:pt x="1848" y="2778"/>
                </a:lnTo>
                <a:lnTo>
                  <a:pt x="1876" y="2647"/>
                </a:lnTo>
                <a:lnTo>
                  <a:pt x="1905" y="2429"/>
                </a:lnTo>
                <a:lnTo>
                  <a:pt x="1933" y="2229"/>
                </a:lnTo>
                <a:lnTo>
                  <a:pt x="1967" y="2154"/>
                </a:lnTo>
                <a:lnTo>
                  <a:pt x="1995" y="2192"/>
                </a:lnTo>
                <a:lnTo>
                  <a:pt x="2024" y="2248"/>
                </a:lnTo>
                <a:lnTo>
                  <a:pt x="2052" y="2254"/>
                </a:lnTo>
                <a:lnTo>
                  <a:pt x="2080" y="2229"/>
                </a:lnTo>
                <a:lnTo>
                  <a:pt x="2109" y="2185"/>
                </a:lnTo>
                <a:lnTo>
                  <a:pt x="2143" y="2104"/>
                </a:lnTo>
                <a:lnTo>
                  <a:pt x="2171" y="1998"/>
                </a:lnTo>
                <a:lnTo>
                  <a:pt x="2199" y="1917"/>
                </a:lnTo>
                <a:lnTo>
                  <a:pt x="2228" y="1886"/>
                </a:lnTo>
                <a:lnTo>
                  <a:pt x="2256" y="1898"/>
                </a:lnTo>
                <a:lnTo>
                  <a:pt x="2290" y="1954"/>
                </a:lnTo>
                <a:lnTo>
                  <a:pt x="2318" y="2054"/>
                </a:lnTo>
                <a:lnTo>
                  <a:pt x="2347" y="2210"/>
                </a:lnTo>
                <a:lnTo>
                  <a:pt x="2375" y="2385"/>
                </a:lnTo>
                <a:lnTo>
                  <a:pt x="2403" y="2504"/>
                </a:lnTo>
                <a:lnTo>
                  <a:pt x="2432" y="2510"/>
                </a:lnTo>
                <a:lnTo>
                  <a:pt x="2466" y="2460"/>
                </a:lnTo>
                <a:lnTo>
                  <a:pt x="2494" y="2448"/>
                </a:lnTo>
                <a:lnTo>
                  <a:pt x="2523" y="2485"/>
                </a:lnTo>
                <a:lnTo>
                  <a:pt x="2551" y="2554"/>
                </a:lnTo>
                <a:lnTo>
                  <a:pt x="2579" y="2629"/>
                </a:lnTo>
                <a:lnTo>
                  <a:pt x="2608" y="2697"/>
                </a:lnTo>
                <a:lnTo>
                  <a:pt x="2642" y="2753"/>
                </a:lnTo>
                <a:lnTo>
                  <a:pt x="2670" y="2785"/>
                </a:lnTo>
                <a:lnTo>
                  <a:pt x="2698" y="2785"/>
                </a:lnTo>
                <a:lnTo>
                  <a:pt x="2727" y="2735"/>
                </a:lnTo>
                <a:lnTo>
                  <a:pt x="2755" y="2622"/>
                </a:lnTo>
                <a:lnTo>
                  <a:pt x="2789" y="2448"/>
                </a:lnTo>
                <a:lnTo>
                  <a:pt x="2817" y="2248"/>
                </a:lnTo>
                <a:lnTo>
                  <a:pt x="2846" y="2129"/>
                </a:lnTo>
                <a:lnTo>
                  <a:pt x="2874" y="2135"/>
                </a:lnTo>
                <a:lnTo>
                  <a:pt x="2902" y="2185"/>
                </a:lnTo>
                <a:lnTo>
                  <a:pt x="2931" y="2198"/>
                </a:lnTo>
                <a:lnTo>
                  <a:pt x="2965" y="2148"/>
                </a:lnTo>
                <a:lnTo>
                  <a:pt x="2993" y="2054"/>
                </a:lnTo>
                <a:lnTo>
                  <a:pt x="3021" y="1936"/>
                </a:lnTo>
                <a:lnTo>
                  <a:pt x="3050" y="1811"/>
                </a:lnTo>
                <a:lnTo>
                  <a:pt x="3078" y="1624"/>
                </a:lnTo>
                <a:lnTo>
                  <a:pt x="3112" y="1418"/>
                </a:lnTo>
                <a:lnTo>
                  <a:pt x="3140" y="1330"/>
                </a:lnTo>
                <a:lnTo>
                  <a:pt x="3169" y="1324"/>
                </a:lnTo>
                <a:lnTo>
                  <a:pt x="3197" y="1318"/>
                </a:lnTo>
                <a:lnTo>
                  <a:pt x="3226" y="1280"/>
                </a:lnTo>
                <a:lnTo>
                  <a:pt x="3254" y="1199"/>
                </a:lnTo>
                <a:lnTo>
                  <a:pt x="3288" y="1062"/>
                </a:lnTo>
                <a:lnTo>
                  <a:pt x="3316" y="874"/>
                </a:lnTo>
                <a:lnTo>
                  <a:pt x="3345" y="687"/>
                </a:lnTo>
                <a:lnTo>
                  <a:pt x="3373" y="525"/>
                </a:lnTo>
                <a:lnTo>
                  <a:pt x="3401" y="437"/>
                </a:lnTo>
                <a:lnTo>
                  <a:pt x="3430" y="412"/>
                </a:lnTo>
                <a:lnTo>
                  <a:pt x="3464" y="406"/>
                </a:lnTo>
                <a:lnTo>
                  <a:pt x="3492" y="375"/>
                </a:lnTo>
                <a:lnTo>
                  <a:pt x="3520" y="294"/>
                </a:lnTo>
                <a:lnTo>
                  <a:pt x="3549" y="175"/>
                </a:lnTo>
                <a:lnTo>
                  <a:pt x="3577" y="63"/>
                </a:lnTo>
                <a:lnTo>
                  <a:pt x="3611" y="0"/>
                </a:lnTo>
                <a:lnTo>
                  <a:pt x="3639" y="32"/>
                </a:lnTo>
                <a:lnTo>
                  <a:pt x="3668" y="169"/>
                </a:lnTo>
                <a:lnTo>
                  <a:pt x="3696" y="356"/>
                </a:lnTo>
                <a:lnTo>
                  <a:pt x="3724" y="469"/>
                </a:lnTo>
              </a:path>
            </a:pathLst>
          </a:custGeom>
          <a:noFill/>
          <a:ln w="36513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9" name="Freeform 699"/>
          <p:cNvSpPr>
            <a:spLocks/>
          </p:cNvSpPr>
          <p:nvPr/>
        </p:nvSpPr>
        <p:spPr bwMode="auto">
          <a:xfrm>
            <a:off x="7145342" y="555626"/>
            <a:ext cx="1125537" cy="1852613"/>
          </a:xfrm>
          <a:custGeom>
            <a:avLst/>
            <a:gdLst/>
            <a:ahLst/>
            <a:cxnLst>
              <a:cxn ang="0">
                <a:pos x="0" y="1055"/>
              </a:cxn>
              <a:cxn ang="0">
                <a:pos x="29" y="1042"/>
              </a:cxn>
              <a:cxn ang="0">
                <a:pos x="63" y="961"/>
              </a:cxn>
              <a:cxn ang="0">
                <a:pos x="91" y="892"/>
              </a:cxn>
              <a:cxn ang="0">
                <a:pos x="119" y="867"/>
              </a:cxn>
              <a:cxn ang="0">
                <a:pos x="148" y="899"/>
              </a:cxn>
              <a:cxn ang="0">
                <a:pos x="176" y="973"/>
              </a:cxn>
              <a:cxn ang="0">
                <a:pos x="205" y="1061"/>
              </a:cxn>
              <a:cxn ang="0">
                <a:pos x="239" y="1136"/>
              </a:cxn>
              <a:cxn ang="0">
                <a:pos x="267" y="1167"/>
              </a:cxn>
              <a:cxn ang="0">
                <a:pos x="295" y="1155"/>
              </a:cxn>
              <a:cxn ang="0">
                <a:pos x="324" y="1111"/>
              </a:cxn>
              <a:cxn ang="0">
                <a:pos x="352" y="1061"/>
              </a:cxn>
              <a:cxn ang="0">
                <a:pos x="386" y="992"/>
              </a:cxn>
              <a:cxn ang="0">
                <a:pos x="414" y="867"/>
              </a:cxn>
              <a:cxn ang="0">
                <a:pos x="443" y="693"/>
              </a:cxn>
              <a:cxn ang="0">
                <a:pos x="471" y="543"/>
              </a:cxn>
              <a:cxn ang="0">
                <a:pos x="499" y="480"/>
              </a:cxn>
              <a:cxn ang="0">
                <a:pos x="528" y="487"/>
              </a:cxn>
              <a:cxn ang="0">
                <a:pos x="562" y="487"/>
              </a:cxn>
              <a:cxn ang="0">
                <a:pos x="590" y="430"/>
              </a:cxn>
              <a:cxn ang="0">
                <a:pos x="618" y="330"/>
              </a:cxn>
              <a:cxn ang="0">
                <a:pos x="647" y="212"/>
              </a:cxn>
              <a:cxn ang="0">
                <a:pos x="675" y="93"/>
              </a:cxn>
              <a:cxn ang="0">
                <a:pos x="709" y="0"/>
              </a:cxn>
            </a:cxnLst>
            <a:rect l="0" t="0" r="r" b="b"/>
            <a:pathLst>
              <a:path w="709" h="1167">
                <a:moveTo>
                  <a:pt x="0" y="1055"/>
                </a:moveTo>
                <a:lnTo>
                  <a:pt x="29" y="1042"/>
                </a:lnTo>
                <a:lnTo>
                  <a:pt x="63" y="961"/>
                </a:lnTo>
                <a:lnTo>
                  <a:pt x="91" y="892"/>
                </a:lnTo>
                <a:lnTo>
                  <a:pt x="119" y="867"/>
                </a:lnTo>
                <a:lnTo>
                  <a:pt x="148" y="899"/>
                </a:lnTo>
                <a:lnTo>
                  <a:pt x="176" y="973"/>
                </a:lnTo>
                <a:lnTo>
                  <a:pt x="205" y="1061"/>
                </a:lnTo>
                <a:lnTo>
                  <a:pt x="239" y="1136"/>
                </a:lnTo>
                <a:lnTo>
                  <a:pt x="267" y="1167"/>
                </a:lnTo>
                <a:lnTo>
                  <a:pt x="295" y="1155"/>
                </a:lnTo>
                <a:lnTo>
                  <a:pt x="324" y="1111"/>
                </a:lnTo>
                <a:lnTo>
                  <a:pt x="352" y="1061"/>
                </a:lnTo>
                <a:lnTo>
                  <a:pt x="386" y="992"/>
                </a:lnTo>
                <a:lnTo>
                  <a:pt x="414" y="867"/>
                </a:lnTo>
                <a:lnTo>
                  <a:pt x="443" y="693"/>
                </a:lnTo>
                <a:lnTo>
                  <a:pt x="471" y="543"/>
                </a:lnTo>
                <a:lnTo>
                  <a:pt x="499" y="480"/>
                </a:lnTo>
                <a:lnTo>
                  <a:pt x="528" y="487"/>
                </a:lnTo>
                <a:lnTo>
                  <a:pt x="562" y="487"/>
                </a:lnTo>
                <a:lnTo>
                  <a:pt x="590" y="430"/>
                </a:lnTo>
                <a:lnTo>
                  <a:pt x="618" y="330"/>
                </a:lnTo>
                <a:lnTo>
                  <a:pt x="647" y="212"/>
                </a:lnTo>
                <a:lnTo>
                  <a:pt x="675" y="93"/>
                </a:lnTo>
                <a:lnTo>
                  <a:pt x="709" y="0"/>
                </a:lnTo>
              </a:path>
            </a:pathLst>
          </a:custGeom>
          <a:noFill/>
          <a:ln w="36513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61" name="Rectangle 701"/>
          <p:cNvSpPr>
            <a:spLocks noChangeArrowheads="1"/>
          </p:cNvSpPr>
          <p:nvPr/>
        </p:nvSpPr>
        <p:spPr bwMode="auto">
          <a:xfrm>
            <a:off x="1235075" y="595314"/>
            <a:ext cx="3544888" cy="114935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6" name="Text Box 716"/>
          <p:cNvSpPr txBox="1">
            <a:spLocks noChangeArrowheads="1"/>
          </p:cNvSpPr>
          <p:nvPr/>
        </p:nvSpPr>
        <p:spPr bwMode="auto">
          <a:xfrm>
            <a:off x="6570662" y="2949575"/>
            <a:ext cx="2078037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Identification </a:t>
            </a:r>
            <a:r>
              <a:rPr lang="en-AU" sz="20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20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</a:br>
            <a:r>
              <a:rPr lang="en-AU" sz="20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data set</a:t>
            </a:r>
          </a:p>
        </p:txBody>
      </p:sp>
      <p:sp>
        <p:nvSpPr>
          <p:cNvPr id="67280" name="Line 720"/>
          <p:cNvSpPr>
            <a:spLocks noChangeShapeType="1"/>
          </p:cNvSpPr>
          <p:nvPr/>
        </p:nvSpPr>
        <p:spPr bwMode="auto">
          <a:xfrm flipH="1" flipV="1">
            <a:off x="7226300" y="2409826"/>
            <a:ext cx="90488" cy="554039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" name="TextBox 499"/>
          <p:cNvSpPr txBox="1"/>
          <p:nvPr/>
        </p:nvSpPr>
        <p:spPr>
          <a:xfrm>
            <a:off x="1333500" y="161925"/>
            <a:ext cx="501967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Step 1: </a:t>
            </a:r>
            <a:r>
              <a:rPr lang="en-AU" sz="2400" dirty="0" smtClean="0"/>
              <a:t>determine model parameters</a:t>
            </a:r>
          </a:p>
          <a:p>
            <a:pPr>
              <a:buFontTx/>
              <a:buChar char="-"/>
            </a:pPr>
            <a:r>
              <a:rPr lang="en-AU" sz="2400" dirty="0" smtClean="0"/>
              <a:t> delay time, gate geometry, </a:t>
            </a:r>
            <a:br>
              <a:rPr lang="en-AU" sz="2400" dirty="0" smtClean="0"/>
            </a:br>
            <a:r>
              <a:rPr lang="en-AU" sz="2400" dirty="0" smtClean="0"/>
              <a:t>pool dimensions</a:t>
            </a:r>
          </a:p>
          <a:p>
            <a:pPr>
              <a:buFontTx/>
              <a:buChar char="-"/>
            </a:pPr>
            <a:r>
              <a:rPr lang="en-AU" sz="2400" dirty="0"/>
              <a:t> </a:t>
            </a:r>
            <a:r>
              <a:rPr lang="en-AU" sz="2400" dirty="0" smtClean="0"/>
              <a:t>must use field data</a:t>
            </a:r>
          </a:p>
          <a:p>
            <a:pPr>
              <a:buFontTx/>
              <a:buChar char="-"/>
            </a:pPr>
            <a:r>
              <a:rPr lang="en-AU" sz="2400" dirty="0" smtClean="0"/>
              <a:t> three different models identified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87454" y="504826"/>
            <a:ext cx="7083425" cy="5600700"/>
          </a:xfrm>
          <a:prstGeom prst="rect">
            <a:avLst/>
          </a:prstGeom>
          <a:noFill/>
          <a:ln w="17463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Freeform 6"/>
          <p:cNvSpPr>
            <a:spLocks/>
          </p:cNvSpPr>
          <p:nvPr/>
        </p:nvSpPr>
        <p:spPr bwMode="auto">
          <a:xfrm>
            <a:off x="1187450" y="515941"/>
            <a:ext cx="1588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Freeform 7"/>
          <p:cNvSpPr>
            <a:spLocks/>
          </p:cNvSpPr>
          <p:nvPr/>
        </p:nvSpPr>
        <p:spPr bwMode="auto">
          <a:xfrm>
            <a:off x="2114550" y="515941"/>
            <a:ext cx="1588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Freeform 8"/>
          <p:cNvSpPr>
            <a:spLocks/>
          </p:cNvSpPr>
          <p:nvPr/>
        </p:nvSpPr>
        <p:spPr bwMode="auto">
          <a:xfrm>
            <a:off x="3051175" y="515941"/>
            <a:ext cx="1588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Freeform 9"/>
          <p:cNvSpPr>
            <a:spLocks/>
          </p:cNvSpPr>
          <p:nvPr/>
        </p:nvSpPr>
        <p:spPr bwMode="auto">
          <a:xfrm>
            <a:off x="3978275" y="515941"/>
            <a:ext cx="1588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4913317" y="515941"/>
            <a:ext cx="1587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Freeform 11"/>
          <p:cNvSpPr>
            <a:spLocks/>
          </p:cNvSpPr>
          <p:nvPr/>
        </p:nvSpPr>
        <p:spPr bwMode="auto">
          <a:xfrm>
            <a:off x="5840413" y="515941"/>
            <a:ext cx="1587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Freeform 12"/>
          <p:cNvSpPr>
            <a:spLocks/>
          </p:cNvSpPr>
          <p:nvPr/>
        </p:nvSpPr>
        <p:spPr bwMode="auto">
          <a:xfrm>
            <a:off x="6777042" y="515941"/>
            <a:ext cx="1587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Freeform 13"/>
          <p:cNvSpPr>
            <a:spLocks/>
          </p:cNvSpPr>
          <p:nvPr/>
        </p:nvSpPr>
        <p:spPr bwMode="auto">
          <a:xfrm>
            <a:off x="7704142" y="515941"/>
            <a:ext cx="1587" cy="5589587"/>
          </a:xfrm>
          <a:custGeom>
            <a:avLst/>
            <a:gdLst/>
            <a:ahLst/>
            <a:cxnLst>
              <a:cxn ang="0">
                <a:pos x="0" y="5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64">
                <a:moveTo>
                  <a:pt x="0" y="56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>
            <a:off x="1187454" y="5907089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Freeform 15"/>
          <p:cNvSpPr>
            <a:spLocks/>
          </p:cNvSpPr>
          <p:nvPr/>
        </p:nvSpPr>
        <p:spPr bwMode="auto">
          <a:xfrm>
            <a:off x="1187454" y="5133976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Freeform 16"/>
          <p:cNvSpPr>
            <a:spLocks/>
          </p:cNvSpPr>
          <p:nvPr/>
        </p:nvSpPr>
        <p:spPr bwMode="auto">
          <a:xfrm>
            <a:off x="1187454" y="4360865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Freeform 17"/>
          <p:cNvSpPr>
            <a:spLocks/>
          </p:cNvSpPr>
          <p:nvPr/>
        </p:nvSpPr>
        <p:spPr bwMode="auto">
          <a:xfrm>
            <a:off x="1187454" y="3597275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1187454" y="2824164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1187454" y="2051051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1187454" y="1277939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1187454" y="515939"/>
            <a:ext cx="70834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" y="0"/>
              </a:cxn>
              <a:cxn ang="0">
                <a:pos x="787" y="0"/>
              </a:cxn>
            </a:cxnLst>
            <a:rect l="0" t="0" r="r" b="b"/>
            <a:pathLst>
              <a:path w="787">
                <a:moveTo>
                  <a:pt x="0" y="0"/>
                </a:moveTo>
                <a:lnTo>
                  <a:pt x="787" y="0"/>
                </a:lnTo>
                <a:lnTo>
                  <a:pt x="78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1187454" y="504827"/>
            <a:ext cx="7083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1187454" y="504826"/>
            <a:ext cx="7083425" cy="5600700"/>
          </a:xfrm>
          <a:custGeom>
            <a:avLst/>
            <a:gdLst/>
            <a:ahLst/>
            <a:cxnLst>
              <a:cxn ang="0">
                <a:pos x="0" y="565"/>
              </a:cxn>
              <a:cxn ang="0">
                <a:pos x="787" y="565"/>
              </a:cxn>
              <a:cxn ang="0">
                <a:pos x="787" y="0"/>
              </a:cxn>
            </a:cxnLst>
            <a:rect l="0" t="0" r="r" b="b"/>
            <a:pathLst>
              <a:path w="787" h="565">
                <a:moveTo>
                  <a:pt x="0" y="565"/>
                </a:moveTo>
                <a:lnTo>
                  <a:pt x="787" y="565"/>
                </a:lnTo>
                <a:lnTo>
                  <a:pt x="787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V="1">
            <a:off x="1187450" y="504826"/>
            <a:ext cx="1588" cy="56007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1187454" y="6105527"/>
            <a:ext cx="7083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V="1">
            <a:off x="1187450" y="504826"/>
            <a:ext cx="1588" cy="56007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1187450" y="6026152"/>
            <a:ext cx="1588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1187450" y="515939"/>
            <a:ext cx="1588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1049342" y="6134100"/>
            <a:ext cx="375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200 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V="1">
            <a:off x="2114550" y="6026152"/>
            <a:ext cx="1588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114550" y="515939"/>
            <a:ext cx="1588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1944692" y="6134100"/>
            <a:ext cx="375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220 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V="1">
            <a:off x="3051175" y="6026152"/>
            <a:ext cx="1588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>
            <a:off x="3051175" y="515939"/>
            <a:ext cx="1588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2879729" y="6134100"/>
            <a:ext cx="375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240 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V="1">
            <a:off x="3978275" y="6026152"/>
            <a:ext cx="1588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>
            <a:off x="3978275" y="515939"/>
            <a:ext cx="1588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3833814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260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V="1">
            <a:off x="4913317" y="6026152"/>
            <a:ext cx="1587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>
            <a:off x="4913317" y="515939"/>
            <a:ext cx="1587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4770439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280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 flipV="1">
            <a:off x="5840413" y="6026152"/>
            <a:ext cx="1587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>
            <a:off x="5840413" y="515939"/>
            <a:ext cx="1587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5697539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 flipV="1">
            <a:off x="6777042" y="6026152"/>
            <a:ext cx="1587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6" name="Line 46"/>
          <p:cNvSpPr>
            <a:spLocks noChangeShapeType="1"/>
          </p:cNvSpPr>
          <p:nvPr/>
        </p:nvSpPr>
        <p:spPr bwMode="auto">
          <a:xfrm>
            <a:off x="6777042" y="515939"/>
            <a:ext cx="1587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7" name="Rectangle 47"/>
          <p:cNvSpPr>
            <a:spLocks noChangeArrowheads="1"/>
          </p:cNvSpPr>
          <p:nvPr/>
        </p:nvSpPr>
        <p:spPr bwMode="auto">
          <a:xfrm>
            <a:off x="6632575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320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08" name="Line 48"/>
          <p:cNvSpPr>
            <a:spLocks noChangeShapeType="1"/>
          </p:cNvSpPr>
          <p:nvPr/>
        </p:nvSpPr>
        <p:spPr bwMode="auto">
          <a:xfrm flipV="1">
            <a:off x="7704142" y="6026152"/>
            <a:ext cx="1587" cy="79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9" name="Line 49"/>
          <p:cNvSpPr>
            <a:spLocks noChangeShapeType="1"/>
          </p:cNvSpPr>
          <p:nvPr/>
        </p:nvSpPr>
        <p:spPr bwMode="auto">
          <a:xfrm>
            <a:off x="7704142" y="515939"/>
            <a:ext cx="1587" cy="682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0" name="Rectangle 50"/>
          <p:cNvSpPr>
            <a:spLocks noChangeArrowheads="1"/>
          </p:cNvSpPr>
          <p:nvPr/>
        </p:nvSpPr>
        <p:spPr bwMode="auto">
          <a:xfrm>
            <a:off x="7559675" y="6134100"/>
            <a:ext cx="3222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340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11" name="Line 51"/>
          <p:cNvSpPr>
            <a:spLocks noChangeShapeType="1"/>
          </p:cNvSpPr>
          <p:nvPr/>
        </p:nvSpPr>
        <p:spPr bwMode="auto">
          <a:xfrm>
            <a:off x="1187450" y="5907089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2" name="Line 52"/>
          <p:cNvSpPr>
            <a:spLocks noChangeShapeType="1"/>
          </p:cNvSpPr>
          <p:nvPr/>
        </p:nvSpPr>
        <p:spPr bwMode="auto">
          <a:xfrm flipH="1">
            <a:off x="8199442" y="5907089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3" name="Rectangle 53"/>
          <p:cNvSpPr>
            <a:spLocks noChangeArrowheads="1"/>
          </p:cNvSpPr>
          <p:nvPr/>
        </p:nvSpPr>
        <p:spPr bwMode="auto">
          <a:xfrm>
            <a:off x="560389" y="5797552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23.89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14" name="Line 54"/>
          <p:cNvSpPr>
            <a:spLocks noChangeShapeType="1"/>
          </p:cNvSpPr>
          <p:nvPr/>
        </p:nvSpPr>
        <p:spPr bwMode="auto">
          <a:xfrm>
            <a:off x="1187450" y="5133976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5" name="Line 55"/>
          <p:cNvSpPr>
            <a:spLocks noChangeShapeType="1"/>
          </p:cNvSpPr>
          <p:nvPr/>
        </p:nvSpPr>
        <p:spPr bwMode="auto">
          <a:xfrm flipH="1">
            <a:off x="8199442" y="5133976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560389" y="5024440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23.91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17" name="Line 57"/>
          <p:cNvSpPr>
            <a:spLocks noChangeShapeType="1"/>
          </p:cNvSpPr>
          <p:nvPr/>
        </p:nvSpPr>
        <p:spPr bwMode="auto">
          <a:xfrm>
            <a:off x="1187450" y="4360865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8" name="Line 58"/>
          <p:cNvSpPr>
            <a:spLocks noChangeShapeType="1"/>
          </p:cNvSpPr>
          <p:nvPr/>
        </p:nvSpPr>
        <p:spPr bwMode="auto">
          <a:xfrm flipH="1">
            <a:off x="8199442" y="4360865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9" name="Rectangle 59"/>
          <p:cNvSpPr>
            <a:spLocks noChangeArrowheads="1"/>
          </p:cNvSpPr>
          <p:nvPr/>
        </p:nvSpPr>
        <p:spPr bwMode="auto">
          <a:xfrm>
            <a:off x="560389" y="4251325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23.93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20" name="Line 60"/>
          <p:cNvSpPr>
            <a:spLocks noChangeShapeType="1"/>
          </p:cNvSpPr>
          <p:nvPr/>
        </p:nvSpPr>
        <p:spPr bwMode="auto">
          <a:xfrm>
            <a:off x="1187450" y="3597275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1" name="Line 61"/>
          <p:cNvSpPr>
            <a:spLocks noChangeShapeType="1"/>
          </p:cNvSpPr>
          <p:nvPr/>
        </p:nvSpPr>
        <p:spPr bwMode="auto">
          <a:xfrm flipH="1">
            <a:off x="8199442" y="3597275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2" name="Rectangle 62"/>
          <p:cNvSpPr>
            <a:spLocks noChangeArrowheads="1"/>
          </p:cNvSpPr>
          <p:nvPr/>
        </p:nvSpPr>
        <p:spPr bwMode="auto">
          <a:xfrm>
            <a:off x="560389" y="3487739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23.95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23" name="Line 63"/>
          <p:cNvSpPr>
            <a:spLocks noChangeShapeType="1"/>
          </p:cNvSpPr>
          <p:nvPr/>
        </p:nvSpPr>
        <p:spPr bwMode="auto">
          <a:xfrm>
            <a:off x="1187450" y="2824164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4" name="Line 64"/>
          <p:cNvSpPr>
            <a:spLocks noChangeShapeType="1"/>
          </p:cNvSpPr>
          <p:nvPr/>
        </p:nvSpPr>
        <p:spPr bwMode="auto">
          <a:xfrm flipH="1">
            <a:off x="8199442" y="2824164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5" name="Rectangle 65"/>
          <p:cNvSpPr>
            <a:spLocks noChangeArrowheads="1"/>
          </p:cNvSpPr>
          <p:nvPr/>
        </p:nvSpPr>
        <p:spPr bwMode="auto">
          <a:xfrm>
            <a:off x="515941" y="2716213"/>
            <a:ext cx="5354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23.97 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26" name="Line 66"/>
          <p:cNvSpPr>
            <a:spLocks noChangeShapeType="1"/>
          </p:cNvSpPr>
          <p:nvPr/>
        </p:nvSpPr>
        <p:spPr bwMode="auto">
          <a:xfrm>
            <a:off x="1187450" y="2051051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7" name="Line 67"/>
          <p:cNvSpPr>
            <a:spLocks noChangeShapeType="1"/>
          </p:cNvSpPr>
          <p:nvPr/>
        </p:nvSpPr>
        <p:spPr bwMode="auto">
          <a:xfrm flipH="1">
            <a:off x="8199442" y="2051051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8" name="Rectangle 68"/>
          <p:cNvSpPr>
            <a:spLocks noChangeArrowheads="1"/>
          </p:cNvSpPr>
          <p:nvPr/>
        </p:nvSpPr>
        <p:spPr bwMode="auto">
          <a:xfrm>
            <a:off x="560389" y="1943100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23.99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29" name="Line 69"/>
          <p:cNvSpPr>
            <a:spLocks noChangeShapeType="1"/>
          </p:cNvSpPr>
          <p:nvPr/>
        </p:nvSpPr>
        <p:spPr bwMode="auto">
          <a:xfrm>
            <a:off x="1187450" y="1277939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0" name="Line 70"/>
          <p:cNvSpPr>
            <a:spLocks noChangeShapeType="1"/>
          </p:cNvSpPr>
          <p:nvPr/>
        </p:nvSpPr>
        <p:spPr bwMode="auto">
          <a:xfrm flipH="1">
            <a:off x="8199442" y="1277939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1" name="Rectangle 71"/>
          <p:cNvSpPr>
            <a:spLocks noChangeArrowheads="1"/>
          </p:cNvSpPr>
          <p:nvPr/>
        </p:nvSpPr>
        <p:spPr bwMode="auto">
          <a:xfrm>
            <a:off x="560389" y="1169988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24.01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32" name="Line 72"/>
          <p:cNvSpPr>
            <a:spLocks noChangeShapeType="1"/>
          </p:cNvSpPr>
          <p:nvPr/>
        </p:nvSpPr>
        <p:spPr bwMode="auto">
          <a:xfrm>
            <a:off x="1187450" y="515939"/>
            <a:ext cx="635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3" name="Line 73"/>
          <p:cNvSpPr>
            <a:spLocks noChangeShapeType="1"/>
          </p:cNvSpPr>
          <p:nvPr/>
        </p:nvSpPr>
        <p:spPr bwMode="auto">
          <a:xfrm flipH="1">
            <a:off x="8199442" y="515939"/>
            <a:ext cx="714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4" name="Rectangle 74"/>
          <p:cNvSpPr>
            <a:spLocks noChangeArrowheads="1"/>
          </p:cNvSpPr>
          <p:nvPr/>
        </p:nvSpPr>
        <p:spPr bwMode="auto">
          <a:xfrm>
            <a:off x="560389" y="406401"/>
            <a:ext cx="4825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500">
                <a:solidFill>
                  <a:srgbClr val="000000"/>
                </a:solidFill>
                <a:latin typeface="Helvetica" pitchFamily="34" charset="0"/>
              </a:rPr>
              <a:t>24.03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635" name="Line 75"/>
          <p:cNvSpPr>
            <a:spLocks noChangeShapeType="1"/>
          </p:cNvSpPr>
          <p:nvPr/>
        </p:nvSpPr>
        <p:spPr bwMode="auto">
          <a:xfrm>
            <a:off x="1187454" y="504827"/>
            <a:ext cx="7083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6" name="Freeform 76"/>
          <p:cNvSpPr>
            <a:spLocks/>
          </p:cNvSpPr>
          <p:nvPr/>
        </p:nvSpPr>
        <p:spPr bwMode="auto">
          <a:xfrm>
            <a:off x="1187454" y="504826"/>
            <a:ext cx="7083425" cy="5600700"/>
          </a:xfrm>
          <a:custGeom>
            <a:avLst/>
            <a:gdLst/>
            <a:ahLst/>
            <a:cxnLst>
              <a:cxn ang="0">
                <a:pos x="0" y="565"/>
              </a:cxn>
              <a:cxn ang="0">
                <a:pos x="787" y="565"/>
              </a:cxn>
              <a:cxn ang="0">
                <a:pos x="787" y="0"/>
              </a:cxn>
            </a:cxnLst>
            <a:rect l="0" t="0" r="r" b="b"/>
            <a:pathLst>
              <a:path w="787" h="565">
                <a:moveTo>
                  <a:pt x="0" y="565"/>
                </a:moveTo>
                <a:lnTo>
                  <a:pt x="787" y="565"/>
                </a:lnTo>
                <a:lnTo>
                  <a:pt x="787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7" name="Line 77"/>
          <p:cNvSpPr>
            <a:spLocks noChangeShapeType="1"/>
          </p:cNvSpPr>
          <p:nvPr/>
        </p:nvSpPr>
        <p:spPr bwMode="auto">
          <a:xfrm flipV="1">
            <a:off x="1187450" y="504826"/>
            <a:ext cx="1588" cy="56007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8" name="Freeform 78"/>
          <p:cNvSpPr>
            <a:spLocks/>
          </p:cNvSpPr>
          <p:nvPr/>
        </p:nvSpPr>
        <p:spPr bwMode="auto">
          <a:xfrm>
            <a:off x="1233488" y="1387477"/>
            <a:ext cx="5911850" cy="4479925"/>
          </a:xfrm>
          <a:custGeom>
            <a:avLst/>
            <a:gdLst/>
            <a:ahLst/>
            <a:cxnLst>
              <a:cxn ang="0">
                <a:pos x="56" y="993"/>
              </a:cxn>
              <a:cxn ang="0">
                <a:pos x="147" y="1280"/>
              </a:cxn>
              <a:cxn ang="0">
                <a:pos x="232" y="799"/>
              </a:cxn>
              <a:cxn ang="0">
                <a:pos x="323" y="824"/>
              </a:cxn>
              <a:cxn ang="0">
                <a:pos x="408" y="911"/>
              </a:cxn>
              <a:cxn ang="0">
                <a:pos x="499" y="562"/>
              </a:cxn>
              <a:cxn ang="0">
                <a:pos x="584" y="687"/>
              </a:cxn>
              <a:cxn ang="0">
                <a:pos x="674" y="705"/>
              </a:cxn>
              <a:cxn ang="0">
                <a:pos x="759" y="506"/>
              </a:cxn>
              <a:cxn ang="0">
                <a:pos x="850" y="724"/>
              </a:cxn>
              <a:cxn ang="0">
                <a:pos x="935" y="705"/>
              </a:cxn>
              <a:cxn ang="0">
                <a:pos x="1026" y="1061"/>
              </a:cxn>
              <a:cxn ang="0">
                <a:pos x="1111" y="1517"/>
              </a:cxn>
              <a:cxn ang="0">
                <a:pos x="1202" y="1442"/>
              </a:cxn>
              <a:cxn ang="0">
                <a:pos x="1287" y="1966"/>
              </a:cxn>
              <a:cxn ang="0">
                <a:pos x="1377" y="2160"/>
              </a:cxn>
              <a:cxn ang="0">
                <a:pos x="1468" y="2060"/>
              </a:cxn>
              <a:cxn ang="0">
                <a:pos x="1553" y="2460"/>
              </a:cxn>
              <a:cxn ang="0">
                <a:pos x="1644" y="2528"/>
              </a:cxn>
              <a:cxn ang="0">
                <a:pos x="1729" y="2535"/>
              </a:cxn>
              <a:cxn ang="0">
                <a:pos x="1820" y="2822"/>
              </a:cxn>
              <a:cxn ang="0">
                <a:pos x="1905" y="2260"/>
              </a:cxn>
              <a:cxn ang="0">
                <a:pos x="1995" y="2141"/>
              </a:cxn>
              <a:cxn ang="0">
                <a:pos x="2080" y="2266"/>
              </a:cxn>
              <a:cxn ang="0">
                <a:pos x="2171" y="1848"/>
              </a:cxn>
              <a:cxn ang="0">
                <a:pos x="2256" y="1910"/>
              </a:cxn>
              <a:cxn ang="0">
                <a:pos x="2347" y="2160"/>
              </a:cxn>
              <a:cxn ang="0">
                <a:pos x="2432" y="2410"/>
              </a:cxn>
              <a:cxn ang="0">
                <a:pos x="2523" y="2472"/>
              </a:cxn>
              <a:cxn ang="0">
                <a:pos x="2608" y="2753"/>
              </a:cxn>
              <a:cxn ang="0">
                <a:pos x="2698" y="2703"/>
              </a:cxn>
              <a:cxn ang="0">
                <a:pos x="2789" y="2491"/>
              </a:cxn>
              <a:cxn ang="0">
                <a:pos x="2874" y="2229"/>
              </a:cxn>
              <a:cxn ang="0">
                <a:pos x="2965" y="2197"/>
              </a:cxn>
              <a:cxn ang="0">
                <a:pos x="3050" y="1779"/>
              </a:cxn>
              <a:cxn ang="0">
                <a:pos x="3140" y="1373"/>
              </a:cxn>
              <a:cxn ang="0">
                <a:pos x="3226" y="1392"/>
              </a:cxn>
              <a:cxn ang="0">
                <a:pos x="3316" y="961"/>
              </a:cxn>
              <a:cxn ang="0">
                <a:pos x="3401" y="518"/>
              </a:cxn>
              <a:cxn ang="0">
                <a:pos x="3492" y="606"/>
              </a:cxn>
              <a:cxn ang="0">
                <a:pos x="3577" y="194"/>
              </a:cxn>
              <a:cxn ang="0">
                <a:pos x="3668" y="268"/>
              </a:cxn>
            </a:cxnLst>
            <a:rect l="0" t="0" r="r" b="b"/>
            <a:pathLst>
              <a:path w="3724" h="2822">
                <a:moveTo>
                  <a:pt x="0" y="830"/>
                </a:moveTo>
                <a:lnTo>
                  <a:pt x="28" y="861"/>
                </a:lnTo>
                <a:lnTo>
                  <a:pt x="56" y="993"/>
                </a:lnTo>
                <a:lnTo>
                  <a:pt x="85" y="1186"/>
                </a:lnTo>
                <a:lnTo>
                  <a:pt x="113" y="1267"/>
                </a:lnTo>
                <a:lnTo>
                  <a:pt x="147" y="1280"/>
                </a:lnTo>
                <a:lnTo>
                  <a:pt x="175" y="1267"/>
                </a:lnTo>
                <a:lnTo>
                  <a:pt x="204" y="1061"/>
                </a:lnTo>
                <a:lnTo>
                  <a:pt x="232" y="799"/>
                </a:lnTo>
                <a:lnTo>
                  <a:pt x="260" y="712"/>
                </a:lnTo>
                <a:lnTo>
                  <a:pt x="289" y="749"/>
                </a:lnTo>
                <a:lnTo>
                  <a:pt x="323" y="824"/>
                </a:lnTo>
                <a:lnTo>
                  <a:pt x="351" y="911"/>
                </a:lnTo>
                <a:lnTo>
                  <a:pt x="380" y="955"/>
                </a:lnTo>
                <a:lnTo>
                  <a:pt x="408" y="911"/>
                </a:lnTo>
                <a:lnTo>
                  <a:pt x="436" y="812"/>
                </a:lnTo>
                <a:lnTo>
                  <a:pt x="470" y="649"/>
                </a:lnTo>
                <a:lnTo>
                  <a:pt x="499" y="562"/>
                </a:lnTo>
                <a:lnTo>
                  <a:pt x="527" y="562"/>
                </a:lnTo>
                <a:lnTo>
                  <a:pt x="555" y="674"/>
                </a:lnTo>
                <a:lnTo>
                  <a:pt x="584" y="687"/>
                </a:lnTo>
                <a:lnTo>
                  <a:pt x="612" y="637"/>
                </a:lnTo>
                <a:lnTo>
                  <a:pt x="646" y="687"/>
                </a:lnTo>
                <a:lnTo>
                  <a:pt x="674" y="705"/>
                </a:lnTo>
                <a:lnTo>
                  <a:pt x="703" y="599"/>
                </a:lnTo>
                <a:lnTo>
                  <a:pt x="731" y="556"/>
                </a:lnTo>
                <a:lnTo>
                  <a:pt x="759" y="506"/>
                </a:lnTo>
                <a:lnTo>
                  <a:pt x="788" y="581"/>
                </a:lnTo>
                <a:lnTo>
                  <a:pt x="822" y="699"/>
                </a:lnTo>
                <a:lnTo>
                  <a:pt x="850" y="724"/>
                </a:lnTo>
                <a:lnTo>
                  <a:pt x="878" y="737"/>
                </a:lnTo>
                <a:lnTo>
                  <a:pt x="907" y="762"/>
                </a:lnTo>
                <a:lnTo>
                  <a:pt x="935" y="705"/>
                </a:lnTo>
                <a:lnTo>
                  <a:pt x="969" y="687"/>
                </a:lnTo>
                <a:lnTo>
                  <a:pt x="997" y="812"/>
                </a:lnTo>
                <a:lnTo>
                  <a:pt x="1026" y="1061"/>
                </a:lnTo>
                <a:lnTo>
                  <a:pt x="1054" y="1323"/>
                </a:lnTo>
                <a:lnTo>
                  <a:pt x="1083" y="1455"/>
                </a:lnTo>
                <a:lnTo>
                  <a:pt x="1111" y="1517"/>
                </a:lnTo>
                <a:lnTo>
                  <a:pt x="1145" y="1523"/>
                </a:lnTo>
                <a:lnTo>
                  <a:pt x="1173" y="1455"/>
                </a:lnTo>
                <a:lnTo>
                  <a:pt x="1202" y="1442"/>
                </a:lnTo>
                <a:lnTo>
                  <a:pt x="1230" y="1536"/>
                </a:lnTo>
                <a:lnTo>
                  <a:pt x="1258" y="1723"/>
                </a:lnTo>
                <a:lnTo>
                  <a:pt x="1287" y="1966"/>
                </a:lnTo>
                <a:lnTo>
                  <a:pt x="1321" y="2098"/>
                </a:lnTo>
                <a:lnTo>
                  <a:pt x="1349" y="2116"/>
                </a:lnTo>
                <a:lnTo>
                  <a:pt x="1377" y="2160"/>
                </a:lnTo>
                <a:lnTo>
                  <a:pt x="1406" y="2135"/>
                </a:lnTo>
                <a:lnTo>
                  <a:pt x="1434" y="2079"/>
                </a:lnTo>
                <a:lnTo>
                  <a:pt x="1468" y="2060"/>
                </a:lnTo>
                <a:lnTo>
                  <a:pt x="1496" y="2204"/>
                </a:lnTo>
                <a:lnTo>
                  <a:pt x="1525" y="2385"/>
                </a:lnTo>
                <a:lnTo>
                  <a:pt x="1553" y="2460"/>
                </a:lnTo>
                <a:lnTo>
                  <a:pt x="1581" y="2453"/>
                </a:lnTo>
                <a:lnTo>
                  <a:pt x="1610" y="2491"/>
                </a:lnTo>
                <a:lnTo>
                  <a:pt x="1644" y="2528"/>
                </a:lnTo>
                <a:lnTo>
                  <a:pt x="1672" y="2460"/>
                </a:lnTo>
                <a:lnTo>
                  <a:pt x="1700" y="2466"/>
                </a:lnTo>
                <a:lnTo>
                  <a:pt x="1729" y="2535"/>
                </a:lnTo>
                <a:lnTo>
                  <a:pt x="1757" y="2697"/>
                </a:lnTo>
                <a:lnTo>
                  <a:pt x="1791" y="2809"/>
                </a:lnTo>
                <a:lnTo>
                  <a:pt x="1820" y="2822"/>
                </a:lnTo>
                <a:lnTo>
                  <a:pt x="1848" y="2766"/>
                </a:lnTo>
                <a:lnTo>
                  <a:pt x="1876" y="2622"/>
                </a:lnTo>
                <a:lnTo>
                  <a:pt x="1905" y="2260"/>
                </a:lnTo>
                <a:lnTo>
                  <a:pt x="1933" y="2048"/>
                </a:lnTo>
                <a:lnTo>
                  <a:pt x="1967" y="2073"/>
                </a:lnTo>
                <a:lnTo>
                  <a:pt x="1995" y="2141"/>
                </a:lnTo>
                <a:lnTo>
                  <a:pt x="2024" y="2260"/>
                </a:lnTo>
                <a:lnTo>
                  <a:pt x="2052" y="2272"/>
                </a:lnTo>
                <a:lnTo>
                  <a:pt x="2080" y="2266"/>
                </a:lnTo>
                <a:lnTo>
                  <a:pt x="2109" y="2247"/>
                </a:lnTo>
                <a:lnTo>
                  <a:pt x="2143" y="2079"/>
                </a:lnTo>
                <a:lnTo>
                  <a:pt x="2171" y="1848"/>
                </a:lnTo>
                <a:lnTo>
                  <a:pt x="2199" y="1767"/>
                </a:lnTo>
                <a:lnTo>
                  <a:pt x="2228" y="1854"/>
                </a:lnTo>
                <a:lnTo>
                  <a:pt x="2256" y="1910"/>
                </a:lnTo>
                <a:lnTo>
                  <a:pt x="2290" y="1941"/>
                </a:lnTo>
                <a:lnTo>
                  <a:pt x="2318" y="1948"/>
                </a:lnTo>
                <a:lnTo>
                  <a:pt x="2347" y="2160"/>
                </a:lnTo>
                <a:lnTo>
                  <a:pt x="2375" y="2441"/>
                </a:lnTo>
                <a:lnTo>
                  <a:pt x="2403" y="2485"/>
                </a:lnTo>
                <a:lnTo>
                  <a:pt x="2432" y="2410"/>
                </a:lnTo>
                <a:lnTo>
                  <a:pt x="2466" y="2416"/>
                </a:lnTo>
                <a:lnTo>
                  <a:pt x="2494" y="2460"/>
                </a:lnTo>
                <a:lnTo>
                  <a:pt x="2523" y="2472"/>
                </a:lnTo>
                <a:lnTo>
                  <a:pt x="2551" y="2441"/>
                </a:lnTo>
                <a:lnTo>
                  <a:pt x="2579" y="2591"/>
                </a:lnTo>
                <a:lnTo>
                  <a:pt x="2608" y="2753"/>
                </a:lnTo>
                <a:lnTo>
                  <a:pt x="2642" y="2772"/>
                </a:lnTo>
                <a:lnTo>
                  <a:pt x="2670" y="2722"/>
                </a:lnTo>
                <a:lnTo>
                  <a:pt x="2698" y="2703"/>
                </a:lnTo>
                <a:lnTo>
                  <a:pt x="2727" y="2741"/>
                </a:lnTo>
                <a:lnTo>
                  <a:pt x="2755" y="2766"/>
                </a:lnTo>
                <a:lnTo>
                  <a:pt x="2789" y="2491"/>
                </a:lnTo>
                <a:lnTo>
                  <a:pt x="2817" y="2191"/>
                </a:lnTo>
                <a:lnTo>
                  <a:pt x="2846" y="2172"/>
                </a:lnTo>
                <a:lnTo>
                  <a:pt x="2874" y="2229"/>
                </a:lnTo>
                <a:lnTo>
                  <a:pt x="2902" y="2229"/>
                </a:lnTo>
                <a:lnTo>
                  <a:pt x="2931" y="2229"/>
                </a:lnTo>
                <a:lnTo>
                  <a:pt x="2965" y="2197"/>
                </a:lnTo>
                <a:lnTo>
                  <a:pt x="2993" y="2166"/>
                </a:lnTo>
                <a:lnTo>
                  <a:pt x="3021" y="2035"/>
                </a:lnTo>
                <a:lnTo>
                  <a:pt x="3050" y="1779"/>
                </a:lnTo>
                <a:lnTo>
                  <a:pt x="3078" y="1586"/>
                </a:lnTo>
                <a:lnTo>
                  <a:pt x="3112" y="1511"/>
                </a:lnTo>
                <a:lnTo>
                  <a:pt x="3140" y="1373"/>
                </a:lnTo>
                <a:lnTo>
                  <a:pt x="3169" y="1323"/>
                </a:lnTo>
                <a:lnTo>
                  <a:pt x="3197" y="1342"/>
                </a:lnTo>
                <a:lnTo>
                  <a:pt x="3226" y="1392"/>
                </a:lnTo>
                <a:lnTo>
                  <a:pt x="3254" y="1398"/>
                </a:lnTo>
                <a:lnTo>
                  <a:pt x="3288" y="1180"/>
                </a:lnTo>
                <a:lnTo>
                  <a:pt x="3316" y="961"/>
                </a:lnTo>
                <a:lnTo>
                  <a:pt x="3345" y="774"/>
                </a:lnTo>
                <a:lnTo>
                  <a:pt x="3373" y="574"/>
                </a:lnTo>
                <a:lnTo>
                  <a:pt x="3401" y="518"/>
                </a:lnTo>
                <a:lnTo>
                  <a:pt x="3430" y="543"/>
                </a:lnTo>
                <a:lnTo>
                  <a:pt x="3464" y="556"/>
                </a:lnTo>
                <a:lnTo>
                  <a:pt x="3492" y="606"/>
                </a:lnTo>
                <a:lnTo>
                  <a:pt x="3520" y="512"/>
                </a:lnTo>
                <a:lnTo>
                  <a:pt x="3549" y="362"/>
                </a:lnTo>
                <a:lnTo>
                  <a:pt x="3577" y="194"/>
                </a:lnTo>
                <a:lnTo>
                  <a:pt x="3611" y="19"/>
                </a:lnTo>
                <a:lnTo>
                  <a:pt x="3639" y="0"/>
                </a:lnTo>
                <a:lnTo>
                  <a:pt x="3668" y="268"/>
                </a:lnTo>
                <a:lnTo>
                  <a:pt x="3696" y="587"/>
                </a:lnTo>
                <a:lnTo>
                  <a:pt x="3724" y="631"/>
                </a:lnTo>
              </a:path>
            </a:pathLst>
          </a:custGeom>
          <a:noFill/>
          <a:ln w="36513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9" name="Freeform 79"/>
          <p:cNvSpPr>
            <a:spLocks/>
          </p:cNvSpPr>
          <p:nvPr/>
        </p:nvSpPr>
        <p:spPr bwMode="auto">
          <a:xfrm>
            <a:off x="7145342" y="831852"/>
            <a:ext cx="1125537" cy="1804988"/>
          </a:xfrm>
          <a:custGeom>
            <a:avLst/>
            <a:gdLst/>
            <a:ahLst/>
            <a:cxnLst>
              <a:cxn ang="0">
                <a:pos x="0" y="981"/>
              </a:cxn>
              <a:cxn ang="0">
                <a:pos x="29" y="924"/>
              </a:cxn>
              <a:cxn ang="0">
                <a:pos x="63" y="874"/>
              </a:cxn>
              <a:cxn ang="0">
                <a:pos x="91" y="774"/>
              </a:cxn>
              <a:cxn ang="0">
                <a:pos x="119" y="681"/>
              </a:cxn>
              <a:cxn ang="0">
                <a:pos x="148" y="662"/>
              </a:cxn>
              <a:cxn ang="0">
                <a:pos x="176" y="799"/>
              </a:cxn>
              <a:cxn ang="0">
                <a:pos x="205" y="1018"/>
              </a:cxn>
              <a:cxn ang="0">
                <a:pos x="239" y="1137"/>
              </a:cxn>
              <a:cxn ang="0">
                <a:pos x="267" y="1118"/>
              </a:cxn>
              <a:cxn ang="0">
                <a:pos x="295" y="1062"/>
              </a:cxn>
              <a:cxn ang="0">
                <a:pos x="324" y="1005"/>
              </a:cxn>
              <a:cxn ang="0">
                <a:pos x="352" y="906"/>
              </a:cxn>
              <a:cxn ang="0">
                <a:pos x="386" y="856"/>
              </a:cxn>
              <a:cxn ang="0">
                <a:pos x="414" y="756"/>
              </a:cxn>
              <a:cxn ang="0">
                <a:pos x="443" y="544"/>
              </a:cxn>
              <a:cxn ang="0">
                <a:pos x="471" y="512"/>
              </a:cxn>
              <a:cxn ang="0">
                <a:pos x="499" y="506"/>
              </a:cxn>
              <a:cxn ang="0">
                <a:pos x="528" y="475"/>
              </a:cxn>
              <a:cxn ang="0">
                <a:pos x="562" y="450"/>
              </a:cxn>
              <a:cxn ang="0">
                <a:pos x="590" y="400"/>
              </a:cxn>
              <a:cxn ang="0">
                <a:pos x="618" y="313"/>
              </a:cxn>
              <a:cxn ang="0">
                <a:pos x="647" y="200"/>
              </a:cxn>
              <a:cxn ang="0">
                <a:pos x="675" y="75"/>
              </a:cxn>
              <a:cxn ang="0">
                <a:pos x="709" y="0"/>
              </a:cxn>
            </a:cxnLst>
            <a:rect l="0" t="0" r="r" b="b"/>
            <a:pathLst>
              <a:path w="709" h="1137">
                <a:moveTo>
                  <a:pt x="0" y="981"/>
                </a:moveTo>
                <a:lnTo>
                  <a:pt x="29" y="924"/>
                </a:lnTo>
                <a:lnTo>
                  <a:pt x="63" y="874"/>
                </a:lnTo>
                <a:lnTo>
                  <a:pt x="91" y="774"/>
                </a:lnTo>
                <a:lnTo>
                  <a:pt x="119" y="681"/>
                </a:lnTo>
                <a:lnTo>
                  <a:pt x="148" y="662"/>
                </a:lnTo>
                <a:lnTo>
                  <a:pt x="176" y="799"/>
                </a:lnTo>
                <a:lnTo>
                  <a:pt x="205" y="1018"/>
                </a:lnTo>
                <a:lnTo>
                  <a:pt x="239" y="1137"/>
                </a:lnTo>
                <a:lnTo>
                  <a:pt x="267" y="1118"/>
                </a:lnTo>
                <a:lnTo>
                  <a:pt x="295" y="1062"/>
                </a:lnTo>
                <a:lnTo>
                  <a:pt x="324" y="1005"/>
                </a:lnTo>
                <a:lnTo>
                  <a:pt x="352" y="906"/>
                </a:lnTo>
                <a:lnTo>
                  <a:pt x="386" y="856"/>
                </a:lnTo>
                <a:lnTo>
                  <a:pt x="414" y="756"/>
                </a:lnTo>
                <a:lnTo>
                  <a:pt x="443" y="544"/>
                </a:lnTo>
                <a:lnTo>
                  <a:pt x="471" y="512"/>
                </a:lnTo>
                <a:lnTo>
                  <a:pt x="499" y="506"/>
                </a:lnTo>
                <a:lnTo>
                  <a:pt x="528" y="475"/>
                </a:lnTo>
                <a:lnTo>
                  <a:pt x="562" y="450"/>
                </a:lnTo>
                <a:lnTo>
                  <a:pt x="590" y="400"/>
                </a:lnTo>
                <a:lnTo>
                  <a:pt x="618" y="313"/>
                </a:lnTo>
                <a:lnTo>
                  <a:pt x="647" y="200"/>
                </a:lnTo>
                <a:lnTo>
                  <a:pt x="675" y="75"/>
                </a:lnTo>
                <a:lnTo>
                  <a:pt x="709" y="0"/>
                </a:lnTo>
              </a:path>
            </a:pathLst>
          </a:custGeom>
          <a:noFill/>
          <a:ln w="36513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2" name="Freeform 82"/>
          <p:cNvSpPr>
            <a:spLocks/>
          </p:cNvSpPr>
          <p:nvPr/>
        </p:nvSpPr>
        <p:spPr bwMode="auto">
          <a:xfrm>
            <a:off x="1233488" y="1139827"/>
            <a:ext cx="5911850" cy="4587875"/>
          </a:xfrm>
          <a:custGeom>
            <a:avLst/>
            <a:gdLst/>
            <a:ahLst/>
            <a:cxnLst>
              <a:cxn ang="0">
                <a:pos x="56" y="1174"/>
              </a:cxn>
              <a:cxn ang="0">
                <a:pos x="147" y="1417"/>
              </a:cxn>
              <a:cxn ang="0">
                <a:pos x="232" y="1442"/>
              </a:cxn>
              <a:cxn ang="0">
                <a:pos x="323" y="1286"/>
              </a:cxn>
              <a:cxn ang="0">
                <a:pos x="408" y="1149"/>
              </a:cxn>
              <a:cxn ang="0">
                <a:pos x="499" y="1030"/>
              </a:cxn>
              <a:cxn ang="0">
                <a:pos x="584" y="930"/>
              </a:cxn>
              <a:cxn ang="0">
                <a:pos x="674" y="855"/>
              </a:cxn>
              <a:cxn ang="0">
                <a:pos x="759" y="805"/>
              </a:cxn>
              <a:cxn ang="0">
                <a:pos x="850" y="793"/>
              </a:cxn>
              <a:cxn ang="0">
                <a:pos x="935" y="811"/>
              </a:cxn>
              <a:cxn ang="0">
                <a:pos x="1026" y="943"/>
              </a:cxn>
              <a:cxn ang="0">
                <a:pos x="1111" y="1261"/>
              </a:cxn>
              <a:cxn ang="0">
                <a:pos x="1202" y="1542"/>
              </a:cxn>
              <a:cxn ang="0">
                <a:pos x="1287" y="1810"/>
              </a:cxn>
              <a:cxn ang="0">
                <a:pos x="1377" y="2060"/>
              </a:cxn>
              <a:cxn ang="0">
                <a:pos x="1468" y="2247"/>
              </a:cxn>
              <a:cxn ang="0">
                <a:pos x="1553" y="2410"/>
              </a:cxn>
              <a:cxn ang="0">
                <a:pos x="1644" y="2553"/>
              </a:cxn>
              <a:cxn ang="0">
                <a:pos x="1729" y="2697"/>
              </a:cxn>
              <a:cxn ang="0">
                <a:pos x="1820" y="2834"/>
              </a:cxn>
              <a:cxn ang="0">
                <a:pos x="1905" y="2840"/>
              </a:cxn>
              <a:cxn ang="0">
                <a:pos x="1995" y="2628"/>
              </a:cxn>
              <a:cxn ang="0">
                <a:pos x="2080" y="2441"/>
              </a:cxn>
              <a:cxn ang="0">
                <a:pos x="2171" y="2291"/>
              </a:cxn>
              <a:cxn ang="0">
                <a:pos x="2256" y="2160"/>
              </a:cxn>
              <a:cxn ang="0">
                <a:pos x="2347" y="2104"/>
              </a:cxn>
              <a:cxn ang="0">
                <a:pos x="2432" y="2304"/>
              </a:cxn>
              <a:cxn ang="0">
                <a:pos x="2523" y="2497"/>
              </a:cxn>
              <a:cxn ang="0">
                <a:pos x="2608" y="2653"/>
              </a:cxn>
              <a:cxn ang="0">
                <a:pos x="2698" y="2778"/>
              </a:cxn>
              <a:cxn ang="0">
                <a:pos x="2789" y="2815"/>
              </a:cxn>
              <a:cxn ang="0">
                <a:pos x="2874" y="2578"/>
              </a:cxn>
              <a:cxn ang="0">
                <a:pos x="2965" y="2372"/>
              </a:cxn>
              <a:cxn ang="0">
                <a:pos x="3050" y="2166"/>
              </a:cxn>
              <a:cxn ang="0">
                <a:pos x="3140" y="1867"/>
              </a:cxn>
              <a:cxn ang="0">
                <a:pos x="3226" y="1430"/>
              </a:cxn>
              <a:cxn ang="0">
                <a:pos x="3316" y="1049"/>
              </a:cxn>
              <a:cxn ang="0">
                <a:pos x="3401" y="693"/>
              </a:cxn>
              <a:cxn ang="0">
                <a:pos x="3492" y="406"/>
              </a:cxn>
              <a:cxn ang="0">
                <a:pos x="3577" y="156"/>
              </a:cxn>
              <a:cxn ang="0">
                <a:pos x="3668" y="0"/>
              </a:cxn>
            </a:cxnLst>
            <a:rect l="0" t="0" r="r" b="b"/>
            <a:pathLst>
              <a:path w="3724" h="2890">
                <a:moveTo>
                  <a:pt x="0" y="993"/>
                </a:moveTo>
                <a:lnTo>
                  <a:pt x="28" y="1086"/>
                </a:lnTo>
                <a:lnTo>
                  <a:pt x="56" y="1174"/>
                </a:lnTo>
                <a:lnTo>
                  <a:pt x="85" y="1255"/>
                </a:lnTo>
                <a:lnTo>
                  <a:pt x="113" y="1336"/>
                </a:lnTo>
                <a:lnTo>
                  <a:pt x="147" y="1417"/>
                </a:lnTo>
                <a:lnTo>
                  <a:pt x="175" y="1473"/>
                </a:lnTo>
                <a:lnTo>
                  <a:pt x="204" y="1492"/>
                </a:lnTo>
                <a:lnTo>
                  <a:pt x="232" y="1442"/>
                </a:lnTo>
                <a:lnTo>
                  <a:pt x="260" y="1392"/>
                </a:lnTo>
                <a:lnTo>
                  <a:pt x="289" y="1336"/>
                </a:lnTo>
                <a:lnTo>
                  <a:pt x="323" y="1286"/>
                </a:lnTo>
                <a:lnTo>
                  <a:pt x="351" y="1236"/>
                </a:lnTo>
                <a:lnTo>
                  <a:pt x="380" y="1192"/>
                </a:lnTo>
                <a:lnTo>
                  <a:pt x="408" y="1149"/>
                </a:lnTo>
                <a:lnTo>
                  <a:pt x="436" y="1111"/>
                </a:lnTo>
                <a:lnTo>
                  <a:pt x="470" y="1067"/>
                </a:lnTo>
                <a:lnTo>
                  <a:pt x="499" y="1030"/>
                </a:lnTo>
                <a:lnTo>
                  <a:pt x="527" y="993"/>
                </a:lnTo>
                <a:lnTo>
                  <a:pt x="555" y="961"/>
                </a:lnTo>
                <a:lnTo>
                  <a:pt x="584" y="930"/>
                </a:lnTo>
                <a:lnTo>
                  <a:pt x="612" y="893"/>
                </a:lnTo>
                <a:lnTo>
                  <a:pt x="646" y="868"/>
                </a:lnTo>
                <a:lnTo>
                  <a:pt x="674" y="855"/>
                </a:lnTo>
                <a:lnTo>
                  <a:pt x="703" y="836"/>
                </a:lnTo>
                <a:lnTo>
                  <a:pt x="731" y="824"/>
                </a:lnTo>
                <a:lnTo>
                  <a:pt x="759" y="805"/>
                </a:lnTo>
                <a:lnTo>
                  <a:pt x="788" y="793"/>
                </a:lnTo>
                <a:lnTo>
                  <a:pt x="822" y="793"/>
                </a:lnTo>
                <a:lnTo>
                  <a:pt x="850" y="793"/>
                </a:lnTo>
                <a:lnTo>
                  <a:pt x="878" y="799"/>
                </a:lnTo>
                <a:lnTo>
                  <a:pt x="907" y="805"/>
                </a:lnTo>
                <a:lnTo>
                  <a:pt x="935" y="811"/>
                </a:lnTo>
                <a:lnTo>
                  <a:pt x="969" y="818"/>
                </a:lnTo>
                <a:lnTo>
                  <a:pt x="997" y="855"/>
                </a:lnTo>
                <a:lnTo>
                  <a:pt x="1026" y="943"/>
                </a:lnTo>
                <a:lnTo>
                  <a:pt x="1054" y="1049"/>
                </a:lnTo>
                <a:lnTo>
                  <a:pt x="1083" y="1155"/>
                </a:lnTo>
                <a:lnTo>
                  <a:pt x="1111" y="1261"/>
                </a:lnTo>
                <a:lnTo>
                  <a:pt x="1145" y="1355"/>
                </a:lnTo>
                <a:lnTo>
                  <a:pt x="1173" y="1454"/>
                </a:lnTo>
                <a:lnTo>
                  <a:pt x="1202" y="1542"/>
                </a:lnTo>
                <a:lnTo>
                  <a:pt x="1230" y="1636"/>
                </a:lnTo>
                <a:lnTo>
                  <a:pt x="1258" y="1723"/>
                </a:lnTo>
                <a:lnTo>
                  <a:pt x="1287" y="1810"/>
                </a:lnTo>
                <a:lnTo>
                  <a:pt x="1321" y="1898"/>
                </a:lnTo>
                <a:lnTo>
                  <a:pt x="1349" y="1979"/>
                </a:lnTo>
                <a:lnTo>
                  <a:pt x="1377" y="2060"/>
                </a:lnTo>
                <a:lnTo>
                  <a:pt x="1406" y="2135"/>
                </a:lnTo>
                <a:lnTo>
                  <a:pt x="1434" y="2197"/>
                </a:lnTo>
                <a:lnTo>
                  <a:pt x="1468" y="2247"/>
                </a:lnTo>
                <a:lnTo>
                  <a:pt x="1496" y="2304"/>
                </a:lnTo>
                <a:lnTo>
                  <a:pt x="1525" y="2360"/>
                </a:lnTo>
                <a:lnTo>
                  <a:pt x="1553" y="2410"/>
                </a:lnTo>
                <a:lnTo>
                  <a:pt x="1581" y="2460"/>
                </a:lnTo>
                <a:lnTo>
                  <a:pt x="1610" y="2503"/>
                </a:lnTo>
                <a:lnTo>
                  <a:pt x="1644" y="2553"/>
                </a:lnTo>
                <a:lnTo>
                  <a:pt x="1672" y="2597"/>
                </a:lnTo>
                <a:lnTo>
                  <a:pt x="1700" y="2647"/>
                </a:lnTo>
                <a:lnTo>
                  <a:pt x="1729" y="2697"/>
                </a:lnTo>
                <a:lnTo>
                  <a:pt x="1757" y="2747"/>
                </a:lnTo>
                <a:lnTo>
                  <a:pt x="1791" y="2790"/>
                </a:lnTo>
                <a:lnTo>
                  <a:pt x="1820" y="2834"/>
                </a:lnTo>
                <a:lnTo>
                  <a:pt x="1848" y="2878"/>
                </a:lnTo>
                <a:lnTo>
                  <a:pt x="1876" y="2890"/>
                </a:lnTo>
                <a:lnTo>
                  <a:pt x="1905" y="2840"/>
                </a:lnTo>
                <a:lnTo>
                  <a:pt x="1933" y="2772"/>
                </a:lnTo>
                <a:lnTo>
                  <a:pt x="1967" y="2697"/>
                </a:lnTo>
                <a:lnTo>
                  <a:pt x="1995" y="2628"/>
                </a:lnTo>
                <a:lnTo>
                  <a:pt x="2024" y="2566"/>
                </a:lnTo>
                <a:lnTo>
                  <a:pt x="2052" y="2497"/>
                </a:lnTo>
                <a:lnTo>
                  <a:pt x="2080" y="2441"/>
                </a:lnTo>
                <a:lnTo>
                  <a:pt x="2109" y="2385"/>
                </a:lnTo>
                <a:lnTo>
                  <a:pt x="2143" y="2341"/>
                </a:lnTo>
                <a:lnTo>
                  <a:pt x="2171" y="2291"/>
                </a:lnTo>
                <a:lnTo>
                  <a:pt x="2199" y="2247"/>
                </a:lnTo>
                <a:lnTo>
                  <a:pt x="2228" y="2204"/>
                </a:lnTo>
                <a:lnTo>
                  <a:pt x="2256" y="2160"/>
                </a:lnTo>
                <a:lnTo>
                  <a:pt x="2290" y="2116"/>
                </a:lnTo>
                <a:lnTo>
                  <a:pt x="2318" y="2085"/>
                </a:lnTo>
                <a:lnTo>
                  <a:pt x="2347" y="2104"/>
                </a:lnTo>
                <a:lnTo>
                  <a:pt x="2375" y="2160"/>
                </a:lnTo>
                <a:lnTo>
                  <a:pt x="2403" y="2235"/>
                </a:lnTo>
                <a:lnTo>
                  <a:pt x="2432" y="2304"/>
                </a:lnTo>
                <a:lnTo>
                  <a:pt x="2466" y="2372"/>
                </a:lnTo>
                <a:lnTo>
                  <a:pt x="2494" y="2435"/>
                </a:lnTo>
                <a:lnTo>
                  <a:pt x="2523" y="2497"/>
                </a:lnTo>
                <a:lnTo>
                  <a:pt x="2551" y="2553"/>
                </a:lnTo>
                <a:lnTo>
                  <a:pt x="2579" y="2609"/>
                </a:lnTo>
                <a:lnTo>
                  <a:pt x="2608" y="2653"/>
                </a:lnTo>
                <a:lnTo>
                  <a:pt x="2642" y="2697"/>
                </a:lnTo>
                <a:lnTo>
                  <a:pt x="2670" y="2740"/>
                </a:lnTo>
                <a:lnTo>
                  <a:pt x="2698" y="2778"/>
                </a:lnTo>
                <a:lnTo>
                  <a:pt x="2727" y="2815"/>
                </a:lnTo>
                <a:lnTo>
                  <a:pt x="2755" y="2840"/>
                </a:lnTo>
                <a:lnTo>
                  <a:pt x="2789" y="2815"/>
                </a:lnTo>
                <a:lnTo>
                  <a:pt x="2817" y="2734"/>
                </a:lnTo>
                <a:lnTo>
                  <a:pt x="2846" y="2659"/>
                </a:lnTo>
                <a:lnTo>
                  <a:pt x="2874" y="2578"/>
                </a:lnTo>
                <a:lnTo>
                  <a:pt x="2902" y="2510"/>
                </a:lnTo>
                <a:lnTo>
                  <a:pt x="2931" y="2441"/>
                </a:lnTo>
                <a:lnTo>
                  <a:pt x="2965" y="2372"/>
                </a:lnTo>
                <a:lnTo>
                  <a:pt x="2993" y="2310"/>
                </a:lnTo>
                <a:lnTo>
                  <a:pt x="3021" y="2235"/>
                </a:lnTo>
                <a:lnTo>
                  <a:pt x="3050" y="2166"/>
                </a:lnTo>
                <a:lnTo>
                  <a:pt x="3078" y="2091"/>
                </a:lnTo>
                <a:lnTo>
                  <a:pt x="3112" y="2004"/>
                </a:lnTo>
                <a:lnTo>
                  <a:pt x="3140" y="1867"/>
                </a:lnTo>
                <a:lnTo>
                  <a:pt x="3169" y="1717"/>
                </a:lnTo>
                <a:lnTo>
                  <a:pt x="3197" y="1567"/>
                </a:lnTo>
                <a:lnTo>
                  <a:pt x="3226" y="1430"/>
                </a:lnTo>
                <a:lnTo>
                  <a:pt x="3254" y="1298"/>
                </a:lnTo>
                <a:lnTo>
                  <a:pt x="3288" y="1167"/>
                </a:lnTo>
                <a:lnTo>
                  <a:pt x="3316" y="1049"/>
                </a:lnTo>
                <a:lnTo>
                  <a:pt x="3345" y="924"/>
                </a:lnTo>
                <a:lnTo>
                  <a:pt x="3373" y="805"/>
                </a:lnTo>
                <a:lnTo>
                  <a:pt x="3401" y="693"/>
                </a:lnTo>
                <a:lnTo>
                  <a:pt x="3430" y="593"/>
                </a:lnTo>
                <a:lnTo>
                  <a:pt x="3464" y="493"/>
                </a:lnTo>
                <a:lnTo>
                  <a:pt x="3492" y="406"/>
                </a:lnTo>
                <a:lnTo>
                  <a:pt x="3520" y="318"/>
                </a:lnTo>
                <a:lnTo>
                  <a:pt x="3549" y="237"/>
                </a:lnTo>
                <a:lnTo>
                  <a:pt x="3577" y="156"/>
                </a:lnTo>
                <a:lnTo>
                  <a:pt x="3611" y="81"/>
                </a:lnTo>
                <a:lnTo>
                  <a:pt x="3639" y="19"/>
                </a:lnTo>
                <a:lnTo>
                  <a:pt x="3668" y="0"/>
                </a:lnTo>
                <a:lnTo>
                  <a:pt x="3696" y="31"/>
                </a:lnTo>
                <a:lnTo>
                  <a:pt x="3724" y="69"/>
                </a:lnTo>
              </a:path>
            </a:pathLst>
          </a:custGeom>
          <a:noFill/>
          <a:ln w="36513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3" name="Freeform 83"/>
          <p:cNvSpPr>
            <a:spLocks/>
          </p:cNvSpPr>
          <p:nvPr/>
        </p:nvSpPr>
        <p:spPr bwMode="auto">
          <a:xfrm>
            <a:off x="7145342" y="644526"/>
            <a:ext cx="1125537" cy="1247776"/>
          </a:xfrm>
          <a:custGeom>
            <a:avLst/>
            <a:gdLst/>
            <a:ahLst/>
            <a:cxnLst>
              <a:cxn ang="0">
                <a:pos x="0" y="381"/>
              </a:cxn>
              <a:cxn ang="0">
                <a:pos x="29" y="418"/>
              </a:cxn>
              <a:cxn ang="0">
                <a:pos x="63" y="449"/>
              </a:cxn>
              <a:cxn ang="0">
                <a:pos x="91" y="480"/>
              </a:cxn>
              <a:cxn ang="0">
                <a:pos x="119" y="512"/>
              </a:cxn>
              <a:cxn ang="0">
                <a:pos x="148" y="543"/>
              </a:cxn>
              <a:cxn ang="0">
                <a:pos x="176" y="580"/>
              </a:cxn>
              <a:cxn ang="0">
                <a:pos x="205" y="612"/>
              </a:cxn>
              <a:cxn ang="0">
                <a:pos x="239" y="643"/>
              </a:cxn>
              <a:cxn ang="0">
                <a:pos x="267" y="674"/>
              </a:cxn>
              <a:cxn ang="0">
                <a:pos x="295" y="705"/>
              </a:cxn>
              <a:cxn ang="0">
                <a:pos x="324" y="736"/>
              </a:cxn>
              <a:cxn ang="0">
                <a:pos x="352" y="761"/>
              </a:cxn>
              <a:cxn ang="0">
                <a:pos x="386" y="786"/>
              </a:cxn>
              <a:cxn ang="0">
                <a:pos x="414" y="780"/>
              </a:cxn>
              <a:cxn ang="0">
                <a:pos x="443" y="718"/>
              </a:cxn>
              <a:cxn ang="0">
                <a:pos x="471" y="630"/>
              </a:cxn>
              <a:cxn ang="0">
                <a:pos x="499" y="549"/>
              </a:cxn>
              <a:cxn ang="0">
                <a:pos x="528" y="468"/>
              </a:cxn>
              <a:cxn ang="0">
                <a:pos x="562" y="393"/>
              </a:cxn>
              <a:cxn ang="0">
                <a:pos x="590" y="318"/>
              </a:cxn>
              <a:cxn ang="0">
                <a:pos x="618" y="243"/>
              </a:cxn>
              <a:cxn ang="0">
                <a:pos x="647" y="162"/>
              </a:cxn>
              <a:cxn ang="0">
                <a:pos x="675" y="81"/>
              </a:cxn>
              <a:cxn ang="0">
                <a:pos x="709" y="0"/>
              </a:cxn>
            </a:cxnLst>
            <a:rect l="0" t="0" r="r" b="b"/>
            <a:pathLst>
              <a:path w="709" h="786">
                <a:moveTo>
                  <a:pt x="0" y="381"/>
                </a:moveTo>
                <a:lnTo>
                  <a:pt x="29" y="418"/>
                </a:lnTo>
                <a:lnTo>
                  <a:pt x="63" y="449"/>
                </a:lnTo>
                <a:lnTo>
                  <a:pt x="91" y="480"/>
                </a:lnTo>
                <a:lnTo>
                  <a:pt x="119" y="512"/>
                </a:lnTo>
                <a:lnTo>
                  <a:pt x="148" y="543"/>
                </a:lnTo>
                <a:lnTo>
                  <a:pt x="176" y="580"/>
                </a:lnTo>
                <a:lnTo>
                  <a:pt x="205" y="612"/>
                </a:lnTo>
                <a:lnTo>
                  <a:pt x="239" y="643"/>
                </a:lnTo>
                <a:lnTo>
                  <a:pt x="267" y="674"/>
                </a:lnTo>
                <a:lnTo>
                  <a:pt x="295" y="705"/>
                </a:lnTo>
                <a:lnTo>
                  <a:pt x="324" y="736"/>
                </a:lnTo>
                <a:lnTo>
                  <a:pt x="352" y="761"/>
                </a:lnTo>
                <a:lnTo>
                  <a:pt x="386" y="786"/>
                </a:lnTo>
                <a:lnTo>
                  <a:pt x="414" y="780"/>
                </a:lnTo>
                <a:lnTo>
                  <a:pt x="443" y="718"/>
                </a:lnTo>
                <a:lnTo>
                  <a:pt x="471" y="630"/>
                </a:lnTo>
                <a:lnTo>
                  <a:pt x="499" y="549"/>
                </a:lnTo>
                <a:lnTo>
                  <a:pt x="528" y="468"/>
                </a:lnTo>
                <a:lnTo>
                  <a:pt x="562" y="393"/>
                </a:lnTo>
                <a:lnTo>
                  <a:pt x="590" y="318"/>
                </a:lnTo>
                <a:lnTo>
                  <a:pt x="618" y="243"/>
                </a:lnTo>
                <a:lnTo>
                  <a:pt x="647" y="162"/>
                </a:lnTo>
                <a:lnTo>
                  <a:pt x="675" y="81"/>
                </a:lnTo>
                <a:lnTo>
                  <a:pt x="709" y="0"/>
                </a:lnTo>
              </a:path>
            </a:pathLst>
          </a:custGeom>
          <a:noFill/>
          <a:ln w="36513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4" name="Line 84"/>
          <p:cNvSpPr>
            <a:spLocks noChangeShapeType="1"/>
          </p:cNvSpPr>
          <p:nvPr/>
        </p:nvSpPr>
        <p:spPr bwMode="auto">
          <a:xfrm>
            <a:off x="1214438" y="27162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5" name="Line 85"/>
          <p:cNvSpPr>
            <a:spLocks noChangeShapeType="1"/>
          </p:cNvSpPr>
          <p:nvPr/>
        </p:nvSpPr>
        <p:spPr bwMode="auto">
          <a:xfrm>
            <a:off x="1233492" y="269557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0" name="Line 90"/>
          <p:cNvSpPr>
            <a:spLocks noChangeShapeType="1"/>
          </p:cNvSpPr>
          <p:nvPr/>
        </p:nvSpPr>
        <p:spPr bwMode="auto">
          <a:xfrm>
            <a:off x="1349379" y="313214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2" name="Line 92"/>
          <p:cNvSpPr>
            <a:spLocks noChangeShapeType="1"/>
          </p:cNvSpPr>
          <p:nvPr/>
        </p:nvSpPr>
        <p:spPr bwMode="auto">
          <a:xfrm>
            <a:off x="1395417" y="3260727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3" name="Line 93"/>
          <p:cNvSpPr>
            <a:spLocks noChangeShapeType="1"/>
          </p:cNvSpPr>
          <p:nvPr/>
        </p:nvSpPr>
        <p:spPr bwMode="auto">
          <a:xfrm>
            <a:off x="1412875" y="324009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4" name="Line 94"/>
          <p:cNvSpPr>
            <a:spLocks noChangeShapeType="1"/>
          </p:cNvSpPr>
          <p:nvPr/>
        </p:nvSpPr>
        <p:spPr bwMode="auto">
          <a:xfrm>
            <a:off x="1449392" y="338931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5" name="Line 95"/>
          <p:cNvSpPr>
            <a:spLocks noChangeShapeType="1"/>
          </p:cNvSpPr>
          <p:nvPr/>
        </p:nvSpPr>
        <p:spPr bwMode="auto">
          <a:xfrm>
            <a:off x="1466850" y="33702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6" name="Line 96"/>
          <p:cNvSpPr>
            <a:spLocks noChangeShapeType="1"/>
          </p:cNvSpPr>
          <p:nvPr/>
        </p:nvSpPr>
        <p:spPr bwMode="auto">
          <a:xfrm>
            <a:off x="1493838" y="34782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7" name="Line 97"/>
          <p:cNvSpPr>
            <a:spLocks noChangeShapeType="1"/>
          </p:cNvSpPr>
          <p:nvPr/>
        </p:nvSpPr>
        <p:spPr bwMode="auto">
          <a:xfrm>
            <a:off x="1511300" y="34591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8" name="Line 98"/>
          <p:cNvSpPr>
            <a:spLocks noChangeShapeType="1"/>
          </p:cNvSpPr>
          <p:nvPr/>
        </p:nvSpPr>
        <p:spPr bwMode="auto">
          <a:xfrm>
            <a:off x="1538288" y="3508376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9" name="Line 99"/>
          <p:cNvSpPr>
            <a:spLocks noChangeShapeType="1"/>
          </p:cNvSpPr>
          <p:nvPr/>
        </p:nvSpPr>
        <p:spPr bwMode="auto">
          <a:xfrm>
            <a:off x="1557342" y="3487739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0" name="Line 100"/>
          <p:cNvSpPr>
            <a:spLocks noChangeShapeType="1"/>
          </p:cNvSpPr>
          <p:nvPr/>
        </p:nvSpPr>
        <p:spPr bwMode="auto">
          <a:xfrm>
            <a:off x="1584328" y="3429002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1" name="Line 101"/>
          <p:cNvSpPr>
            <a:spLocks noChangeShapeType="1"/>
          </p:cNvSpPr>
          <p:nvPr/>
        </p:nvSpPr>
        <p:spPr bwMode="auto">
          <a:xfrm>
            <a:off x="1601792" y="3409951"/>
            <a:ext cx="1587" cy="38100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2" name="Line 102"/>
          <p:cNvSpPr>
            <a:spLocks noChangeShapeType="1"/>
          </p:cNvSpPr>
          <p:nvPr/>
        </p:nvSpPr>
        <p:spPr bwMode="auto">
          <a:xfrm>
            <a:off x="1628779" y="3349626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3" name="Line 103"/>
          <p:cNvSpPr>
            <a:spLocks noChangeShapeType="1"/>
          </p:cNvSpPr>
          <p:nvPr/>
        </p:nvSpPr>
        <p:spPr bwMode="auto">
          <a:xfrm>
            <a:off x="1646242" y="333057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4" name="Line 104"/>
          <p:cNvSpPr>
            <a:spLocks noChangeShapeType="1"/>
          </p:cNvSpPr>
          <p:nvPr/>
        </p:nvSpPr>
        <p:spPr bwMode="auto">
          <a:xfrm>
            <a:off x="1673229" y="3260727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5" name="Line 105"/>
          <p:cNvSpPr>
            <a:spLocks noChangeShapeType="1"/>
          </p:cNvSpPr>
          <p:nvPr/>
        </p:nvSpPr>
        <p:spPr bwMode="auto">
          <a:xfrm>
            <a:off x="1692275" y="324009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6" name="Line 106"/>
          <p:cNvSpPr>
            <a:spLocks noChangeShapeType="1"/>
          </p:cNvSpPr>
          <p:nvPr/>
        </p:nvSpPr>
        <p:spPr bwMode="auto">
          <a:xfrm>
            <a:off x="1728792" y="3181352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7" name="Line 107"/>
          <p:cNvSpPr>
            <a:spLocks noChangeShapeType="1"/>
          </p:cNvSpPr>
          <p:nvPr/>
        </p:nvSpPr>
        <p:spPr bwMode="auto">
          <a:xfrm>
            <a:off x="1746250" y="316071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8" name="Line 108"/>
          <p:cNvSpPr>
            <a:spLocks noChangeShapeType="1"/>
          </p:cNvSpPr>
          <p:nvPr/>
        </p:nvSpPr>
        <p:spPr bwMode="auto">
          <a:xfrm>
            <a:off x="1773238" y="3101975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9" name="Line 109"/>
          <p:cNvSpPr>
            <a:spLocks noChangeShapeType="1"/>
          </p:cNvSpPr>
          <p:nvPr/>
        </p:nvSpPr>
        <p:spPr bwMode="auto">
          <a:xfrm>
            <a:off x="1790700" y="3082926"/>
            <a:ext cx="1588" cy="38100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0" name="Line 110"/>
          <p:cNvSpPr>
            <a:spLocks noChangeShapeType="1"/>
          </p:cNvSpPr>
          <p:nvPr/>
        </p:nvSpPr>
        <p:spPr bwMode="auto">
          <a:xfrm>
            <a:off x="1817688" y="3032127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1" name="Line 111"/>
          <p:cNvSpPr>
            <a:spLocks noChangeShapeType="1"/>
          </p:cNvSpPr>
          <p:nvPr/>
        </p:nvSpPr>
        <p:spPr bwMode="auto">
          <a:xfrm>
            <a:off x="1836742" y="301307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2" name="Line 112"/>
          <p:cNvSpPr>
            <a:spLocks noChangeShapeType="1"/>
          </p:cNvSpPr>
          <p:nvPr/>
        </p:nvSpPr>
        <p:spPr bwMode="auto">
          <a:xfrm>
            <a:off x="1863725" y="2963865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3" name="Line 113"/>
          <p:cNvSpPr>
            <a:spLocks noChangeShapeType="1"/>
          </p:cNvSpPr>
          <p:nvPr/>
        </p:nvSpPr>
        <p:spPr bwMode="auto">
          <a:xfrm>
            <a:off x="1881191" y="294322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4" name="Line 114"/>
          <p:cNvSpPr>
            <a:spLocks noChangeShapeType="1"/>
          </p:cNvSpPr>
          <p:nvPr/>
        </p:nvSpPr>
        <p:spPr bwMode="auto">
          <a:xfrm>
            <a:off x="1908179" y="290354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5" name="Line 115"/>
          <p:cNvSpPr>
            <a:spLocks noChangeShapeType="1"/>
          </p:cNvSpPr>
          <p:nvPr/>
        </p:nvSpPr>
        <p:spPr bwMode="auto">
          <a:xfrm>
            <a:off x="1925642" y="288449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6" name="Line 116"/>
          <p:cNvSpPr>
            <a:spLocks noChangeShapeType="1"/>
          </p:cNvSpPr>
          <p:nvPr/>
        </p:nvSpPr>
        <p:spPr bwMode="auto">
          <a:xfrm>
            <a:off x="1962154" y="283369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7" name="Line 117"/>
          <p:cNvSpPr>
            <a:spLocks noChangeShapeType="1"/>
          </p:cNvSpPr>
          <p:nvPr/>
        </p:nvSpPr>
        <p:spPr bwMode="auto">
          <a:xfrm>
            <a:off x="1979617" y="2814640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8" name="Line 118"/>
          <p:cNvSpPr>
            <a:spLocks noChangeShapeType="1"/>
          </p:cNvSpPr>
          <p:nvPr/>
        </p:nvSpPr>
        <p:spPr bwMode="auto">
          <a:xfrm>
            <a:off x="2006603" y="2774951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9" name="Line 119"/>
          <p:cNvSpPr>
            <a:spLocks noChangeShapeType="1"/>
          </p:cNvSpPr>
          <p:nvPr/>
        </p:nvSpPr>
        <p:spPr bwMode="auto">
          <a:xfrm>
            <a:off x="2025650" y="275431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0" name="Line 120"/>
          <p:cNvSpPr>
            <a:spLocks noChangeShapeType="1"/>
          </p:cNvSpPr>
          <p:nvPr/>
        </p:nvSpPr>
        <p:spPr bwMode="auto">
          <a:xfrm>
            <a:off x="2052642" y="271621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1" name="Line 121"/>
          <p:cNvSpPr>
            <a:spLocks noChangeShapeType="1"/>
          </p:cNvSpPr>
          <p:nvPr/>
        </p:nvSpPr>
        <p:spPr bwMode="auto">
          <a:xfrm>
            <a:off x="2070100" y="269557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2" name="Line 122"/>
          <p:cNvSpPr>
            <a:spLocks noChangeShapeType="1"/>
          </p:cNvSpPr>
          <p:nvPr/>
        </p:nvSpPr>
        <p:spPr bwMode="auto">
          <a:xfrm>
            <a:off x="2097088" y="26654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3" name="Line 123"/>
          <p:cNvSpPr>
            <a:spLocks noChangeShapeType="1"/>
          </p:cNvSpPr>
          <p:nvPr/>
        </p:nvSpPr>
        <p:spPr bwMode="auto">
          <a:xfrm>
            <a:off x="2114550" y="26463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4" name="Line 124"/>
          <p:cNvSpPr>
            <a:spLocks noChangeShapeType="1"/>
          </p:cNvSpPr>
          <p:nvPr/>
        </p:nvSpPr>
        <p:spPr bwMode="auto">
          <a:xfrm>
            <a:off x="2141538" y="2616202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5" name="Line 125"/>
          <p:cNvSpPr>
            <a:spLocks noChangeShapeType="1"/>
          </p:cNvSpPr>
          <p:nvPr/>
        </p:nvSpPr>
        <p:spPr bwMode="auto">
          <a:xfrm>
            <a:off x="2160592" y="2597150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6" name="Line 126"/>
          <p:cNvSpPr>
            <a:spLocks noChangeShapeType="1"/>
          </p:cNvSpPr>
          <p:nvPr/>
        </p:nvSpPr>
        <p:spPr bwMode="auto">
          <a:xfrm>
            <a:off x="2187579" y="255746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7" name="Line 127"/>
          <p:cNvSpPr>
            <a:spLocks noChangeShapeType="1"/>
          </p:cNvSpPr>
          <p:nvPr/>
        </p:nvSpPr>
        <p:spPr bwMode="auto">
          <a:xfrm>
            <a:off x="2205042" y="253682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8" name="Line 128"/>
          <p:cNvSpPr>
            <a:spLocks noChangeShapeType="1"/>
          </p:cNvSpPr>
          <p:nvPr/>
        </p:nvSpPr>
        <p:spPr bwMode="auto">
          <a:xfrm>
            <a:off x="2241554" y="2517776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9" name="Line 129"/>
          <p:cNvSpPr>
            <a:spLocks noChangeShapeType="1"/>
          </p:cNvSpPr>
          <p:nvPr/>
        </p:nvSpPr>
        <p:spPr bwMode="auto">
          <a:xfrm>
            <a:off x="2259017" y="2497139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0" name="Line 130"/>
          <p:cNvSpPr>
            <a:spLocks noChangeShapeType="1"/>
          </p:cNvSpPr>
          <p:nvPr/>
        </p:nvSpPr>
        <p:spPr bwMode="auto">
          <a:xfrm>
            <a:off x="2286004" y="2497139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1" name="Line 131"/>
          <p:cNvSpPr>
            <a:spLocks noChangeShapeType="1"/>
          </p:cNvSpPr>
          <p:nvPr/>
        </p:nvSpPr>
        <p:spPr bwMode="auto">
          <a:xfrm>
            <a:off x="2303467" y="2478089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2" name="Line 132"/>
          <p:cNvSpPr>
            <a:spLocks noChangeShapeType="1"/>
          </p:cNvSpPr>
          <p:nvPr/>
        </p:nvSpPr>
        <p:spPr bwMode="auto">
          <a:xfrm>
            <a:off x="2330454" y="2466976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3" name="Line 133"/>
          <p:cNvSpPr>
            <a:spLocks noChangeShapeType="1"/>
          </p:cNvSpPr>
          <p:nvPr/>
        </p:nvSpPr>
        <p:spPr bwMode="auto">
          <a:xfrm>
            <a:off x="2349500" y="244792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4" name="Line 134"/>
          <p:cNvSpPr>
            <a:spLocks noChangeShapeType="1"/>
          </p:cNvSpPr>
          <p:nvPr/>
        </p:nvSpPr>
        <p:spPr bwMode="auto">
          <a:xfrm>
            <a:off x="2376492" y="2447926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5" name="Line 135"/>
          <p:cNvSpPr>
            <a:spLocks noChangeShapeType="1"/>
          </p:cNvSpPr>
          <p:nvPr/>
        </p:nvSpPr>
        <p:spPr bwMode="auto">
          <a:xfrm>
            <a:off x="2393950" y="242729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6" name="Line 136"/>
          <p:cNvSpPr>
            <a:spLocks noChangeShapeType="1"/>
          </p:cNvSpPr>
          <p:nvPr/>
        </p:nvSpPr>
        <p:spPr bwMode="auto">
          <a:xfrm>
            <a:off x="2420938" y="2417765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7" name="Line 137"/>
          <p:cNvSpPr>
            <a:spLocks noChangeShapeType="1"/>
          </p:cNvSpPr>
          <p:nvPr/>
        </p:nvSpPr>
        <p:spPr bwMode="auto">
          <a:xfrm>
            <a:off x="2438400" y="239871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8" name="Line 138"/>
          <p:cNvSpPr>
            <a:spLocks noChangeShapeType="1"/>
          </p:cNvSpPr>
          <p:nvPr/>
        </p:nvSpPr>
        <p:spPr bwMode="auto">
          <a:xfrm>
            <a:off x="2465388" y="23987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9" name="Line 139"/>
          <p:cNvSpPr>
            <a:spLocks noChangeShapeType="1"/>
          </p:cNvSpPr>
          <p:nvPr/>
        </p:nvSpPr>
        <p:spPr bwMode="auto">
          <a:xfrm>
            <a:off x="2484442" y="237807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0" name="Line 140"/>
          <p:cNvSpPr>
            <a:spLocks noChangeShapeType="1"/>
          </p:cNvSpPr>
          <p:nvPr/>
        </p:nvSpPr>
        <p:spPr bwMode="auto">
          <a:xfrm>
            <a:off x="2519363" y="23987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1" name="Line 141"/>
          <p:cNvSpPr>
            <a:spLocks noChangeShapeType="1"/>
          </p:cNvSpPr>
          <p:nvPr/>
        </p:nvSpPr>
        <p:spPr bwMode="auto">
          <a:xfrm>
            <a:off x="2538417" y="237807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2" name="Line 142"/>
          <p:cNvSpPr>
            <a:spLocks noChangeShapeType="1"/>
          </p:cNvSpPr>
          <p:nvPr/>
        </p:nvSpPr>
        <p:spPr bwMode="auto">
          <a:xfrm>
            <a:off x="2565402" y="239871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3" name="Line 143"/>
          <p:cNvSpPr>
            <a:spLocks noChangeShapeType="1"/>
          </p:cNvSpPr>
          <p:nvPr/>
        </p:nvSpPr>
        <p:spPr bwMode="auto">
          <a:xfrm>
            <a:off x="2582867" y="237807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4" name="Line 144"/>
          <p:cNvSpPr>
            <a:spLocks noChangeShapeType="1"/>
          </p:cNvSpPr>
          <p:nvPr/>
        </p:nvSpPr>
        <p:spPr bwMode="auto">
          <a:xfrm>
            <a:off x="2609854" y="240824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5" name="Line 145"/>
          <p:cNvSpPr>
            <a:spLocks noChangeShapeType="1"/>
          </p:cNvSpPr>
          <p:nvPr/>
        </p:nvSpPr>
        <p:spPr bwMode="auto">
          <a:xfrm>
            <a:off x="2627317" y="2389189"/>
            <a:ext cx="1587" cy="38100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6" name="Line 146"/>
          <p:cNvSpPr>
            <a:spLocks noChangeShapeType="1"/>
          </p:cNvSpPr>
          <p:nvPr/>
        </p:nvSpPr>
        <p:spPr bwMode="auto">
          <a:xfrm>
            <a:off x="2654304" y="2417765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7" name="Line 147"/>
          <p:cNvSpPr>
            <a:spLocks noChangeShapeType="1"/>
          </p:cNvSpPr>
          <p:nvPr/>
        </p:nvSpPr>
        <p:spPr bwMode="auto">
          <a:xfrm>
            <a:off x="2673350" y="239871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8" name="Line 148"/>
          <p:cNvSpPr>
            <a:spLocks noChangeShapeType="1"/>
          </p:cNvSpPr>
          <p:nvPr/>
        </p:nvSpPr>
        <p:spPr bwMode="auto">
          <a:xfrm>
            <a:off x="2700340" y="2427288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9" name="Line 149"/>
          <p:cNvSpPr>
            <a:spLocks noChangeShapeType="1"/>
          </p:cNvSpPr>
          <p:nvPr/>
        </p:nvSpPr>
        <p:spPr bwMode="auto">
          <a:xfrm>
            <a:off x="2717800" y="240824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0" name="Line 150"/>
          <p:cNvSpPr>
            <a:spLocks noChangeShapeType="1"/>
          </p:cNvSpPr>
          <p:nvPr/>
        </p:nvSpPr>
        <p:spPr bwMode="auto">
          <a:xfrm>
            <a:off x="2754317" y="2438402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1" name="Line 151"/>
          <p:cNvSpPr>
            <a:spLocks noChangeShapeType="1"/>
          </p:cNvSpPr>
          <p:nvPr/>
        </p:nvSpPr>
        <p:spPr bwMode="auto">
          <a:xfrm>
            <a:off x="2771775" y="24177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2" name="Line 152"/>
          <p:cNvSpPr>
            <a:spLocks noChangeShapeType="1"/>
          </p:cNvSpPr>
          <p:nvPr/>
        </p:nvSpPr>
        <p:spPr bwMode="auto">
          <a:xfrm>
            <a:off x="2798763" y="2497139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3" name="Line 153"/>
          <p:cNvSpPr>
            <a:spLocks noChangeShapeType="1"/>
          </p:cNvSpPr>
          <p:nvPr/>
        </p:nvSpPr>
        <p:spPr bwMode="auto">
          <a:xfrm>
            <a:off x="2816225" y="2478089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4" name="Line 154"/>
          <p:cNvSpPr>
            <a:spLocks noChangeShapeType="1"/>
          </p:cNvSpPr>
          <p:nvPr/>
        </p:nvSpPr>
        <p:spPr bwMode="auto">
          <a:xfrm>
            <a:off x="2843213" y="2636840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5" name="Line 155"/>
          <p:cNvSpPr>
            <a:spLocks noChangeShapeType="1"/>
          </p:cNvSpPr>
          <p:nvPr/>
        </p:nvSpPr>
        <p:spPr bwMode="auto">
          <a:xfrm>
            <a:off x="2862267" y="261620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6" name="Line 156"/>
          <p:cNvSpPr>
            <a:spLocks noChangeShapeType="1"/>
          </p:cNvSpPr>
          <p:nvPr/>
        </p:nvSpPr>
        <p:spPr bwMode="auto">
          <a:xfrm>
            <a:off x="2889250" y="2805113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7" name="Line 157"/>
          <p:cNvSpPr>
            <a:spLocks noChangeShapeType="1"/>
          </p:cNvSpPr>
          <p:nvPr/>
        </p:nvSpPr>
        <p:spPr bwMode="auto">
          <a:xfrm>
            <a:off x="2906713" y="278447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8" name="Line 158"/>
          <p:cNvSpPr>
            <a:spLocks noChangeShapeType="1"/>
          </p:cNvSpPr>
          <p:nvPr/>
        </p:nvSpPr>
        <p:spPr bwMode="auto">
          <a:xfrm>
            <a:off x="2933704" y="2973389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9" name="Line 159"/>
          <p:cNvSpPr>
            <a:spLocks noChangeShapeType="1"/>
          </p:cNvSpPr>
          <p:nvPr/>
        </p:nvSpPr>
        <p:spPr bwMode="auto">
          <a:xfrm>
            <a:off x="2952750" y="2952752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0" name="Line 160"/>
          <p:cNvSpPr>
            <a:spLocks noChangeShapeType="1"/>
          </p:cNvSpPr>
          <p:nvPr/>
        </p:nvSpPr>
        <p:spPr bwMode="auto">
          <a:xfrm>
            <a:off x="2979742" y="3141665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1" name="Line 161"/>
          <p:cNvSpPr>
            <a:spLocks noChangeShapeType="1"/>
          </p:cNvSpPr>
          <p:nvPr/>
        </p:nvSpPr>
        <p:spPr bwMode="auto">
          <a:xfrm>
            <a:off x="2997200" y="312102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2" name="Line 162"/>
          <p:cNvSpPr>
            <a:spLocks noChangeShapeType="1"/>
          </p:cNvSpPr>
          <p:nvPr/>
        </p:nvSpPr>
        <p:spPr bwMode="auto">
          <a:xfrm>
            <a:off x="3033717" y="3290890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3" name="Line 163"/>
          <p:cNvSpPr>
            <a:spLocks noChangeShapeType="1"/>
          </p:cNvSpPr>
          <p:nvPr/>
        </p:nvSpPr>
        <p:spPr bwMode="auto">
          <a:xfrm>
            <a:off x="3051175" y="327025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4" name="Line 164"/>
          <p:cNvSpPr>
            <a:spLocks noChangeShapeType="1"/>
          </p:cNvSpPr>
          <p:nvPr/>
        </p:nvSpPr>
        <p:spPr bwMode="auto">
          <a:xfrm>
            <a:off x="3078163" y="3448052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5" name="Line 165"/>
          <p:cNvSpPr>
            <a:spLocks noChangeShapeType="1"/>
          </p:cNvSpPr>
          <p:nvPr/>
        </p:nvSpPr>
        <p:spPr bwMode="auto">
          <a:xfrm>
            <a:off x="3095625" y="342900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6" name="Line 166"/>
          <p:cNvSpPr>
            <a:spLocks noChangeShapeType="1"/>
          </p:cNvSpPr>
          <p:nvPr/>
        </p:nvSpPr>
        <p:spPr bwMode="auto">
          <a:xfrm>
            <a:off x="3122613" y="3587752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7" name="Line 167"/>
          <p:cNvSpPr>
            <a:spLocks noChangeShapeType="1"/>
          </p:cNvSpPr>
          <p:nvPr/>
        </p:nvSpPr>
        <p:spPr bwMode="auto">
          <a:xfrm>
            <a:off x="3141667" y="3567114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8" name="Line 168"/>
          <p:cNvSpPr>
            <a:spLocks noChangeShapeType="1"/>
          </p:cNvSpPr>
          <p:nvPr/>
        </p:nvSpPr>
        <p:spPr bwMode="auto">
          <a:xfrm>
            <a:off x="3168654" y="3736976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9" name="Line 169"/>
          <p:cNvSpPr>
            <a:spLocks noChangeShapeType="1"/>
          </p:cNvSpPr>
          <p:nvPr/>
        </p:nvSpPr>
        <p:spPr bwMode="auto">
          <a:xfrm>
            <a:off x="3186117" y="3716339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0" name="Line 170"/>
          <p:cNvSpPr>
            <a:spLocks noChangeShapeType="1"/>
          </p:cNvSpPr>
          <p:nvPr/>
        </p:nvSpPr>
        <p:spPr bwMode="auto">
          <a:xfrm>
            <a:off x="3213104" y="3875088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1" name="Line 171"/>
          <p:cNvSpPr>
            <a:spLocks noChangeShapeType="1"/>
          </p:cNvSpPr>
          <p:nvPr/>
        </p:nvSpPr>
        <p:spPr bwMode="auto">
          <a:xfrm>
            <a:off x="3230567" y="3854452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2" name="Line 172"/>
          <p:cNvSpPr>
            <a:spLocks noChangeShapeType="1"/>
          </p:cNvSpPr>
          <p:nvPr/>
        </p:nvSpPr>
        <p:spPr bwMode="auto">
          <a:xfrm>
            <a:off x="3257553" y="4013201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3" name="Line 173"/>
          <p:cNvSpPr>
            <a:spLocks noChangeShapeType="1"/>
          </p:cNvSpPr>
          <p:nvPr/>
        </p:nvSpPr>
        <p:spPr bwMode="auto">
          <a:xfrm>
            <a:off x="3276600" y="399415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4" name="Line 174"/>
          <p:cNvSpPr>
            <a:spLocks noChangeShapeType="1"/>
          </p:cNvSpPr>
          <p:nvPr/>
        </p:nvSpPr>
        <p:spPr bwMode="auto">
          <a:xfrm>
            <a:off x="3311529" y="4152902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5" name="Line 175"/>
          <p:cNvSpPr>
            <a:spLocks noChangeShapeType="1"/>
          </p:cNvSpPr>
          <p:nvPr/>
        </p:nvSpPr>
        <p:spPr bwMode="auto">
          <a:xfrm>
            <a:off x="3330575" y="4132265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6" name="Line 176"/>
          <p:cNvSpPr>
            <a:spLocks noChangeShapeType="1"/>
          </p:cNvSpPr>
          <p:nvPr/>
        </p:nvSpPr>
        <p:spPr bwMode="auto">
          <a:xfrm>
            <a:off x="3357567" y="4281490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7" name="Line 177"/>
          <p:cNvSpPr>
            <a:spLocks noChangeShapeType="1"/>
          </p:cNvSpPr>
          <p:nvPr/>
        </p:nvSpPr>
        <p:spPr bwMode="auto">
          <a:xfrm>
            <a:off x="3375025" y="426085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8" name="Line 178"/>
          <p:cNvSpPr>
            <a:spLocks noChangeShapeType="1"/>
          </p:cNvSpPr>
          <p:nvPr/>
        </p:nvSpPr>
        <p:spPr bwMode="auto">
          <a:xfrm>
            <a:off x="3402013" y="4410076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9" name="Line 179"/>
          <p:cNvSpPr>
            <a:spLocks noChangeShapeType="1"/>
          </p:cNvSpPr>
          <p:nvPr/>
        </p:nvSpPr>
        <p:spPr bwMode="auto">
          <a:xfrm>
            <a:off x="3419475" y="439102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0" name="Line 180"/>
          <p:cNvSpPr>
            <a:spLocks noChangeShapeType="1"/>
          </p:cNvSpPr>
          <p:nvPr/>
        </p:nvSpPr>
        <p:spPr bwMode="auto">
          <a:xfrm>
            <a:off x="3446463" y="4529140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1" name="Line 181"/>
          <p:cNvSpPr>
            <a:spLocks noChangeShapeType="1"/>
          </p:cNvSpPr>
          <p:nvPr/>
        </p:nvSpPr>
        <p:spPr bwMode="auto">
          <a:xfrm>
            <a:off x="3465517" y="4508500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2" name="Line 182"/>
          <p:cNvSpPr>
            <a:spLocks noChangeShapeType="1"/>
          </p:cNvSpPr>
          <p:nvPr/>
        </p:nvSpPr>
        <p:spPr bwMode="auto">
          <a:xfrm>
            <a:off x="3492504" y="4627565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3" name="Line 183"/>
          <p:cNvSpPr>
            <a:spLocks noChangeShapeType="1"/>
          </p:cNvSpPr>
          <p:nvPr/>
        </p:nvSpPr>
        <p:spPr bwMode="auto">
          <a:xfrm>
            <a:off x="3509967" y="4608515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4" name="Line 184"/>
          <p:cNvSpPr>
            <a:spLocks noChangeShapeType="1"/>
          </p:cNvSpPr>
          <p:nvPr/>
        </p:nvSpPr>
        <p:spPr bwMode="auto">
          <a:xfrm>
            <a:off x="3546478" y="4706939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5" name="Line 185"/>
          <p:cNvSpPr>
            <a:spLocks noChangeShapeType="1"/>
          </p:cNvSpPr>
          <p:nvPr/>
        </p:nvSpPr>
        <p:spPr bwMode="auto">
          <a:xfrm>
            <a:off x="3563942" y="4687890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6" name="Line 186"/>
          <p:cNvSpPr>
            <a:spLocks noChangeShapeType="1"/>
          </p:cNvSpPr>
          <p:nvPr/>
        </p:nvSpPr>
        <p:spPr bwMode="auto">
          <a:xfrm>
            <a:off x="3590929" y="4797426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7" name="Line 187"/>
          <p:cNvSpPr>
            <a:spLocks noChangeShapeType="1"/>
          </p:cNvSpPr>
          <p:nvPr/>
        </p:nvSpPr>
        <p:spPr bwMode="auto">
          <a:xfrm>
            <a:off x="3608392" y="477679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8" name="Line 188"/>
          <p:cNvSpPr>
            <a:spLocks noChangeShapeType="1"/>
          </p:cNvSpPr>
          <p:nvPr/>
        </p:nvSpPr>
        <p:spPr bwMode="auto">
          <a:xfrm>
            <a:off x="3635379" y="4886327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9" name="Line 189"/>
          <p:cNvSpPr>
            <a:spLocks noChangeShapeType="1"/>
          </p:cNvSpPr>
          <p:nvPr/>
        </p:nvSpPr>
        <p:spPr bwMode="auto">
          <a:xfrm>
            <a:off x="3654425" y="4865691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0" name="Line 190"/>
          <p:cNvSpPr>
            <a:spLocks noChangeShapeType="1"/>
          </p:cNvSpPr>
          <p:nvPr/>
        </p:nvSpPr>
        <p:spPr bwMode="auto">
          <a:xfrm>
            <a:off x="3681416" y="4965701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1" name="Line 191"/>
          <p:cNvSpPr>
            <a:spLocks noChangeShapeType="1"/>
          </p:cNvSpPr>
          <p:nvPr/>
        </p:nvSpPr>
        <p:spPr bwMode="auto">
          <a:xfrm>
            <a:off x="3698875" y="494506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2" name="Line 192"/>
          <p:cNvSpPr>
            <a:spLocks noChangeShapeType="1"/>
          </p:cNvSpPr>
          <p:nvPr/>
        </p:nvSpPr>
        <p:spPr bwMode="auto">
          <a:xfrm>
            <a:off x="3725863" y="5045075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3" name="Line 193"/>
          <p:cNvSpPr>
            <a:spLocks noChangeShapeType="1"/>
          </p:cNvSpPr>
          <p:nvPr/>
        </p:nvSpPr>
        <p:spPr bwMode="auto">
          <a:xfrm>
            <a:off x="3743325" y="5024440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4" name="Line 194"/>
          <p:cNvSpPr>
            <a:spLocks noChangeShapeType="1"/>
          </p:cNvSpPr>
          <p:nvPr/>
        </p:nvSpPr>
        <p:spPr bwMode="auto">
          <a:xfrm>
            <a:off x="3770313" y="5113340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5" name="Line 195"/>
          <p:cNvSpPr>
            <a:spLocks noChangeShapeType="1"/>
          </p:cNvSpPr>
          <p:nvPr/>
        </p:nvSpPr>
        <p:spPr bwMode="auto">
          <a:xfrm>
            <a:off x="3789367" y="509429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6" name="Line 196"/>
          <p:cNvSpPr>
            <a:spLocks noChangeShapeType="1"/>
          </p:cNvSpPr>
          <p:nvPr/>
        </p:nvSpPr>
        <p:spPr bwMode="auto">
          <a:xfrm>
            <a:off x="3824288" y="5192714"/>
            <a:ext cx="36512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7" name="Line 197"/>
          <p:cNvSpPr>
            <a:spLocks noChangeShapeType="1"/>
          </p:cNvSpPr>
          <p:nvPr/>
        </p:nvSpPr>
        <p:spPr bwMode="auto">
          <a:xfrm>
            <a:off x="3843341" y="517366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8" name="Line 198"/>
          <p:cNvSpPr>
            <a:spLocks noChangeShapeType="1"/>
          </p:cNvSpPr>
          <p:nvPr/>
        </p:nvSpPr>
        <p:spPr bwMode="auto">
          <a:xfrm>
            <a:off x="3870329" y="5262564"/>
            <a:ext cx="34925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9" name="Line 199"/>
          <p:cNvSpPr>
            <a:spLocks noChangeShapeType="1"/>
          </p:cNvSpPr>
          <p:nvPr/>
        </p:nvSpPr>
        <p:spPr bwMode="auto">
          <a:xfrm>
            <a:off x="3887789" y="5241926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60" name="Line 200"/>
          <p:cNvSpPr>
            <a:spLocks noChangeShapeType="1"/>
          </p:cNvSpPr>
          <p:nvPr/>
        </p:nvSpPr>
        <p:spPr bwMode="auto">
          <a:xfrm>
            <a:off x="3914779" y="5341940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61" name="Line 201"/>
          <p:cNvSpPr>
            <a:spLocks noChangeShapeType="1"/>
          </p:cNvSpPr>
          <p:nvPr/>
        </p:nvSpPr>
        <p:spPr bwMode="auto">
          <a:xfrm>
            <a:off x="3932242" y="5321301"/>
            <a:ext cx="1587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62" name="Line 202"/>
          <p:cNvSpPr>
            <a:spLocks noChangeShapeType="1"/>
          </p:cNvSpPr>
          <p:nvPr/>
        </p:nvSpPr>
        <p:spPr bwMode="auto">
          <a:xfrm>
            <a:off x="3959229" y="5421314"/>
            <a:ext cx="36513" cy="15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63" name="Line 203"/>
          <p:cNvSpPr>
            <a:spLocks noChangeShapeType="1"/>
          </p:cNvSpPr>
          <p:nvPr/>
        </p:nvSpPr>
        <p:spPr bwMode="auto">
          <a:xfrm>
            <a:off x="3978275" y="5400676"/>
            <a:ext cx="1588" cy="3968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05"/>
          <p:cNvGrpSpPr>
            <a:grpSpLocks/>
          </p:cNvGrpSpPr>
          <p:nvPr/>
        </p:nvGrpSpPr>
        <p:grpSpPr bwMode="auto">
          <a:xfrm>
            <a:off x="1592263" y="2389189"/>
            <a:ext cx="4635500" cy="3349625"/>
            <a:chOff x="1003" y="1505"/>
            <a:chExt cx="2920" cy="2110"/>
          </a:xfrm>
        </p:grpSpPr>
        <p:sp>
          <p:nvSpPr>
            <p:cNvPr id="66966" name="Line 406"/>
            <p:cNvSpPr>
              <a:spLocks noChangeShapeType="1"/>
            </p:cNvSpPr>
            <p:nvPr/>
          </p:nvSpPr>
          <p:spPr bwMode="auto">
            <a:xfrm>
              <a:off x="1003" y="2154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7" name="Line 407"/>
            <p:cNvSpPr>
              <a:spLocks noChangeShapeType="1"/>
            </p:cNvSpPr>
            <p:nvPr/>
          </p:nvSpPr>
          <p:spPr bwMode="auto">
            <a:xfrm flipH="1">
              <a:off x="1003" y="2154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8" name="Line 408"/>
            <p:cNvSpPr>
              <a:spLocks noChangeShapeType="1"/>
            </p:cNvSpPr>
            <p:nvPr/>
          </p:nvSpPr>
          <p:spPr bwMode="auto">
            <a:xfrm>
              <a:off x="1032" y="210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9" name="Line 409"/>
            <p:cNvSpPr>
              <a:spLocks noChangeShapeType="1"/>
            </p:cNvSpPr>
            <p:nvPr/>
          </p:nvSpPr>
          <p:spPr bwMode="auto">
            <a:xfrm flipH="1">
              <a:off x="1032" y="210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0" name="Line 410"/>
            <p:cNvSpPr>
              <a:spLocks noChangeShapeType="1"/>
            </p:cNvSpPr>
            <p:nvPr/>
          </p:nvSpPr>
          <p:spPr bwMode="auto">
            <a:xfrm>
              <a:off x="1060" y="204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1" name="Line 411"/>
            <p:cNvSpPr>
              <a:spLocks noChangeShapeType="1"/>
            </p:cNvSpPr>
            <p:nvPr/>
          </p:nvSpPr>
          <p:spPr bwMode="auto">
            <a:xfrm flipH="1">
              <a:off x="1060" y="204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2" name="Line 412"/>
            <p:cNvSpPr>
              <a:spLocks noChangeShapeType="1"/>
            </p:cNvSpPr>
            <p:nvPr/>
          </p:nvSpPr>
          <p:spPr bwMode="auto">
            <a:xfrm>
              <a:off x="1094" y="1998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3" name="Line 413"/>
            <p:cNvSpPr>
              <a:spLocks noChangeShapeType="1"/>
            </p:cNvSpPr>
            <p:nvPr/>
          </p:nvSpPr>
          <p:spPr bwMode="auto">
            <a:xfrm flipH="1">
              <a:off x="1094" y="1998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4" name="Line 414"/>
            <p:cNvSpPr>
              <a:spLocks noChangeShapeType="1"/>
            </p:cNvSpPr>
            <p:nvPr/>
          </p:nvSpPr>
          <p:spPr bwMode="auto">
            <a:xfrm>
              <a:off x="1123" y="194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5" name="Line 415"/>
            <p:cNvSpPr>
              <a:spLocks noChangeShapeType="1"/>
            </p:cNvSpPr>
            <p:nvPr/>
          </p:nvSpPr>
          <p:spPr bwMode="auto">
            <a:xfrm flipH="1">
              <a:off x="1123" y="194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6" name="Line 416"/>
            <p:cNvSpPr>
              <a:spLocks noChangeShapeType="1"/>
            </p:cNvSpPr>
            <p:nvPr/>
          </p:nvSpPr>
          <p:spPr bwMode="auto">
            <a:xfrm>
              <a:off x="1151" y="1904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7" name="Line 417"/>
            <p:cNvSpPr>
              <a:spLocks noChangeShapeType="1"/>
            </p:cNvSpPr>
            <p:nvPr/>
          </p:nvSpPr>
          <p:spPr bwMode="auto">
            <a:xfrm flipH="1">
              <a:off x="1151" y="1904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8" name="Line 418"/>
            <p:cNvSpPr>
              <a:spLocks noChangeShapeType="1"/>
            </p:cNvSpPr>
            <p:nvPr/>
          </p:nvSpPr>
          <p:spPr bwMode="auto">
            <a:xfrm>
              <a:off x="1179" y="1860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9" name="Line 419"/>
            <p:cNvSpPr>
              <a:spLocks noChangeShapeType="1"/>
            </p:cNvSpPr>
            <p:nvPr/>
          </p:nvSpPr>
          <p:spPr bwMode="auto">
            <a:xfrm flipH="1">
              <a:off x="1179" y="1860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0" name="Line 420"/>
            <p:cNvSpPr>
              <a:spLocks noChangeShapeType="1"/>
            </p:cNvSpPr>
            <p:nvPr/>
          </p:nvSpPr>
          <p:spPr bwMode="auto">
            <a:xfrm>
              <a:off x="1208" y="182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1" name="Line 421"/>
            <p:cNvSpPr>
              <a:spLocks noChangeShapeType="1"/>
            </p:cNvSpPr>
            <p:nvPr/>
          </p:nvSpPr>
          <p:spPr bwMode="auto">
            <a:xfrm flipH="1">
              <a:off x="1208" y="182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2" name="Line 422"/>
            <p:cNvSpPr>
              <a:spLocks noChangeShapeType="1"/>
            </p:cNvSpPr>
            <p:nvPr/>
          </p:nvSpPr>
          <p:spPr bwMode="auto">
            <a:xfrm>
              <a:off x="1242" y="177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3" name="Line 423"/>
            <p:cNvSpPr>
              <a:spLocks noChangeShapeType="1"/>
            </p:cNvSpPr>
            <p:nvPr/>
          </p:nvSpPr>
          <p:spPr bwMode="auto">
            <a:xfrm flipH="1">
              <a:off x="1242" y="177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4" name="Line 424"/>
            <p:cNvSpPr>
              <a:spLocks noChangeShapeType="1"/>
            </p:cNvSpPr>
            <p:nvPr/>
          </p:nvSpPr>
          <p:spPr bwMode="auto">
            <a:xfrm>
              <a:off x="1270" y="174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5" name="Line 425"/>
            <p:cNvSpPr>
              <a:spLocks noChangeShapeType="1"/>
            </p:cNvSpPr>
            <p:nvPr/>
          </p:nvSpPr>
          <p:spPr bwMode="auto">
            <a:xfrm flipH="1">
              <a:off x="1270" y="174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6" name="Line 426"/>
            <p:cNvSpPr>
              <a:spLocks noChangeShapeType="1"/>
            </p:cNvSpPr>
            <p:nvPr/>
          </p:nvSpPr>
          <p:spPr bwMode="auto">
            <a:xfrm>
              <a:off x="1298" y="170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7" name="Line 427"/>
            <p:cNvSpPr>
              <a:spLocks noChangeShapeType="1"/>
            </p:cNvSpPr>
            <p:nvPr/>
          </p:nvSpPr>
          <p:spPr bwMode="auto">
            <a:xfrm flipH="1">
              <a:off x="1298" y="170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8" name="Line 428"/>
            <p:cNvSpPr>
              <a:spLocks noChangeShapeType="1"/>
            </p:cNvSpPr>
            <p:nvPr/>
          </p:nvSpPr>
          <p:spPr bwMode="auto">
            <a:xfrm>
              <a:off x="1327" y="1673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9" name="Line 429"/>
            <p:cNvSpPr>
              <a:spLocks noChangeShapeType="1"/>
            </p:cNvSpPr>
            <p:nvPr/>
          </p:nvSpPr>
          <p:spPr bwMode="auto">
            <a:xfrm flipH="1">
              <a:off x="1327" y="1673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0" name="Line 430"/>
            <p:cNvSpPr>
              <a:spLocks noChangeShapeType="1"/>
            </p:cNvSpPr>
            <p:nvPr/>
          </p:nvSpPr>
          <p:spPr bwMode="auto">
            <a:xfrm>
              <a:off x="1355" y="164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1" name="Line 431"/>
            <p:cNvSpPr>
              <a:spLocks noChangeShapeType="1"/>
            </p:cNvSpPr>
            <p:nvPr/>
          </p:nvSpPr>
          <p:spPr bwMode="auto">
            <a:xfrm flipH="1">
              <a:off x="1355" y="164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2" name="Line 432"/>
            <p:cNvSpPr>
              <a:spLocks noChangeShapeType="1"/>
            </p:cNvSpPr>
            <p:nvPr/>
          </p:nvSpPr>
          <p:spPr bwMode="auto">
            <a:xfrm>
              <a:off x="1383" y="160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3" name="Line 433"/>
            <p:cNvSpPr>
              <a:spLocks noChangeShapeType="1"/>
            </p:cNvSpPr>
            <p:nvPr/>
          </p:nvSpPr>
          <p:spPr bwMode="auto">
            <a:xfrm flipH="1">
              <a:off x="1383" y="160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4" name="Line 434"/>
            <p:cNvSpPr>
              <a:spLocks noChangeShapeType="1"/>
            </p:cNvSpPr>
            <p:nvPr/>
          </p:nvSpPr>
          <p:spPr bwMode="auto">
            <a:xfrm>
              <a:off x="1417" y="157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5" name="Line 435"/>
            <p:cNvSpPr>
              <a:spLocks noChangeShapeType="1"/>
            </p:cNvSpPr>
            <p:nvPr/>
          </p:nvSpPr>
          <p:spPr bwMode="auto">
            <a:xfrm flipH="1">
              <a:off x="1417" y="157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6" name="Line 436"/>
            <p:cNvSpPr>
              <a:spLocks noChangeShapeType="1"/>
            </p:cNvSpPr>
            <p:nvPr/>
          </p:nvSpPr>
          <p:spPr bwMode="auto">
            <a:xfrm>
              <a:off x="1446" y="15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7" name="Line 437"/>
            <p:cNvSpPr>
              <a:spLocks noChangeShapeType="1"/>
            </p:cNvSpPr>
            <p:nvPr/>
          </p:nvSpPr>
          <p:spPr bwMode="auto">
            <a:xfrm flipH="1">
              <a:off x="1446" y="15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8" name="Line 438"/>
            <p:cNvSpPr>
              <a:spLocks noChangeShapeType="1"/>
            </p:cNvSpPr>
            <p:nvPr/>
          </p:nvSpPr>
          <p:spPr bwMode="auto">
            <a:xfrm>
              <a:off x="1474" y="154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9" name="Line 439"/>
            <p:cNvSpPr>
              <a:spLocks noChangeShapeType="1"/>
            </p:cNvSpPr>
            <p:nvPr/>
          </p:nvSpPr>
          <p:spPr bwMode="auto">
            <a:xfrm flipH="1">
              <a:off x="1474" y="154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0" name="Line 440"/>
            <p:cNvSpPr>
              <a:spLocks noChangeShapeType="1"/>
            </p:cNvSpPr>
            <p:nvPr/>
          </p:nvSpPr>
          <p:spPr bwMode="auto">
            <a:xfrm>
              <a:off x="1502" y="1536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1" name="Line 441"/>
            <p:cNvSpPr>
              <a:spLocks noChangeShapeType="1"/>
            </p:cNvSpPr>
            <p:nvPr/>
          </p:nvSpPr>
          <p:spPr bwMode="auto">
            <a:xfrm flipH="1">
              <a:off x="1502" y="1536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2" name="Line 442"/>
            <p:cNvSpPr>
              <a:spLocks noChangeShapeType="1"/>
            </p:cNvSpPr>
            <p:nvPr/>
          </p:nvSpPr>
          <p:spPr bwMode="auto">
            <a:xfrm>
              <a:off x="1531" y="151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3" name="Line 443"/>
            <p:cNvSpPr>
              <a:spLocks noChangeShapeType="1"/>
            </p:cNvSpPr>
            <p:nvPr/>
          </p:nvSpPr>
          <p:spPr bwMode="auto">
            <a:xfrm flipH="1">
              <a:off x="1531" y="151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4" name="Line 444"/>
            <p:cNvSpPr>
              <a:spLocks noChangeShapeType="1"/>
            </p:cNvSpPr>
            <p:nvPr/>
          </p:nvSpPr>
          <p:spPr bwMode="auto">
            <a:xfrm>
              <a:off x="1559" y="150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5" name="Line 445"/>
            <p:cNvSpPr>
              <a:spLocks noChangeShapeType="1"/>
            </p:cNvSpPr>
            <p:nvPr/>
          </p:nvSpPr>
          <p:spPr bwMode="auto">
            <a:xfrm flipH="1">
              <a:off x="1559" y="150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6" name="Line 446"/>
            <p:cNvSpPr>
              <a:spLocks noChangeShapeType="1"/>
            </p:cNvSpPr>
            <p:nvPr/>
          </p:nvSpPr>
          <p:spPr bwMode="auto">
            <a:xfrm>
              <a:off x="1593" y="150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7" name="Line 447"/>
            <p:cNvSpPr>
              <a:spLocks noChangeShapeType="1"/>
            </p:cNvSpPr>
            <p:nvPr/>
          </p:nvSpPr>
          <p:spPr bwMode="auto">
            <a:xfrm flipH="1">
              <a:off x="1593" y="150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8" name="Line 448"/>
            <p:cNvSpPr>
              <a:spLocks noChangeShapeType="1"/>
            </p:cNvSpPr>
            <p:nvPr/>
          </p:nvSpPr>
          <p:spPr bwMode="auto">
            <a:xfrm>
              <a:off x="1621" y="1505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9" name="Line 449"/>
            <p:cNvSpPr>
              <a:spLocks noChangeShapeType="1"/>
            </p:cNvSpPr>
            <p:nvPr/>
          </p:nvSpPr>
          <p:spPr bwMode="auto">
            <a:xfrm flipH="1">
              <a:off x="1621" y="1505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0" name="Line 450"/>
            <p:cNvSpPr>
              <a:spLocks noChangeShapeType="1"/>
            </p:cNvSpPr>
            <p:nvPr/>
          </p:nvSpPr>
          <p:spPr bwMode="auto">
            <a:xfrm>
              <a:off x="1650" y="1511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1" name="Line 451"/>
            <p:cNvSpPr>
              <a:spLocks noChangeShapeType="1"/>
            </p:cNvSpPr>
            <p:nvPr/>
          </p:nvSpPr>
          <p:spPr bwMode="auto">
            <a:xfrm flipH="1">
              <a:off x="1650" y="1511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2" name="Line 452"/>
            <p:cNvSpPr>
              <a:spLocks noChangeShapeType="1"/>
            </p:cNvSpPr>
            <p:nvPr/>
          </p:nvSpPr>
          <p:spPr bwMode="auto">
            <a:xfrm>
              <a:off x="1678" y="151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3" name="Line 453"/>
            <p:cNvSpPr>
              <a:spLocks noChangeShapeType="1"/>
            </p:cNvSpPr>
            <p:nvPr/>
          </p:nvSpPr>
          <p:spPr bwMode="auto">
            <a:xfrm flipH="1">
              <a:off x="1678" y="151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4" name="Line 454"/>
            <p:cNvSpPr>
              <a:spLocks noChangeShapeType="1"/>
            </p:cNvSpPr>
            <p:nvPr/>
          </p:nvSpPr>
          <p:spPr bwMode="auto">
            <a:xfrm>
              <a:off x="1706" y="1523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5" name="Line 455"/>
            <p:cNvSpPr>
              <a:spLocks noChangeShapeType="1"/>
            </p:cNvSpPr>
            <p:nvPr/>
          </p:nvSpPr>
          <p:spPr bwMode="auto">
            <a:xfrm flipH="1">
              <a:off x="1706" y="1523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6" name="Line 456"/>
            <p:cNvSpPr>
              <a:spLocks noChangeShapeType="1"/>
            </p:cNvSpPr>
            <p:nvPr/>
          </p:nvSpPr>
          <p:spPr bwMode="auto">
            <a:xfrm>
              <a:off x="1740" y="152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7" name="Line 457"/>
            <p:cNvSpPr>
              <a:spLocks noChangeShapeType="1"/>
            </p:cNvSpPr>
            <p:nvPr/>
          </p:nvSpPr>
          <p:spPr bwMode="auto">
            <a:xfrm flipH="1">
              <a:off x="1740" y="152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8" name="Line 458"/>
            <p:cNvSpPr>
              <a:spLocks noChangeShapeType="1"/>
            </p:cNvSpPr>
            <p:nvPr/>
          </p:nvSpPr>
          <p:spPr bwMode="auto">
            <a:xfrm>
              <a:off x="1769" y="15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9" name="Line 459"/>
            <p:cNvSpPr>
              <a:spLocks noChangeShapeType="1"/>
            </p:cNvSpPr>
            <p:nvPr/>
          </p:nvSpPr>
          <p:spPr bwMode="auto">
            <a:xfrm flipH="1">
              <a:off x="1769" y="15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0" name="Line 460"/>
            <p:cNvSpPr>
              <a:spLocks noChangeShapeType="1"/>
            </p:cNvSpPr>
            <p:nvPr/>
          </p:nvSpPr>
          <p:spPr bwMode="auto">
            <a:xfrm>
              <a:off x="1797" y="165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1" name="Line 461"/>
            <p:cNvSpPr>
              <a:spLocks noChangeShapeType="1"/>
            </p:cNvSpPr>
            <p:nvPr/>
          </p:nvSpPr>
          <p:spPr bwMode="auto">
            <a:xfrm flipH="1">
              <a:off x="1797" y="1654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2" name="Line 462"/>
            <p:cNvSpPr>
              <a:spLocks noChangeShapeType="1"/>
            </p:cNvSpPr>
            <p:nvPr/>
          </p:nvSpPr>
          <p:spPr bwMode="auto">
            <a:xfrm>
              <a:off x="1826" y="1760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3" name="Line 463"/>
            <p:cNvSpPr>
              <a:spLocks noChangeShapeType="1"/>
            </p:cNvSpPr>
            <p:nvPr/>
          </p:nvSpPr>
          <p:spPr bwMode="auto">
            <a:xfrm flipH="1">
              <a:off x="1826" y="1760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4" name="Line 464"/>
            <p:cNvSpPr>
              <a:spLocks noChangeShapeType="1"/>
            </p:cNvSpPr>
            <p:nvPr/>
          </p:nvSpPr>
          <p:spPr bwMode="auto">
            <a:xfrm>
              <a:off x="1854" y="18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5" name="Line 465"/>
            <p:cNvSpPr>
              <a:spLocks noChangeShapeType="1"/>
            </p:cNvSpPr>
            <p:nvPr/>
          </p:nvSpPr>
          <p:spPr bwMode="auto">
            <a:xfrm flipH="1">
              <a:off x="1854" y="186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6" name="Line 466"/>
            <p:cNvSpPr>
              <a:spLocks noChangeShapeType="1"/>
            </p:cNvSpPr>
            <p:nvPr/>
          </p:nvSpPr>
          <p:spPr bwMode="auto">
            <a:xfrm>
              <a:off x="1882" y="197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7" name="Line 467"/>
            <p:cNvSpPr>
              <a:spLocks noChangeShapeType="1"/>
            </p:cNvSpPr>
            <p:nvPr/>
          </p:nvSpPr>
          <p:spPr bwMode="auto">
            <a:xfrm flipH="1">
              <a:off x="1882" y="197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8" name="Line 468"/>
            <p:cNvSpPr>
              <a:spLocks noChangeShapeType="1"/>
            </p:cNvSpPr>
            <p:nvPr/>
          </p:nvSpPr>
          <p:spPr bwMode="auto">
            <a:xfrm>
              <a:off x="1916" y="2066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9" name="Line 469"/>
            <p:cNvSpPr>
              <a:spLocks noChangeShapeType="1"/>
            </p:cNvSpPr>
            <p:nvPr/>
          </p:nvSpPr>
          <p:spPr bwMode="auto">
            <a:xfrm flipH="1">
              <a:off x="1916" y="2066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0" name="Line 470"/>
            <p:cNvSpPr>
              <a:spLocks noChangeShapeType="1"/>
            </p:cNvSpPr>
            <p:nvPr/>
          </p:nvSpPr>
          <p:spPr bwMode="auto">
            <a:xfrm>
              <a:off x="1945" y="216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1" name="Line 471"/>
            <p:cNvSpPr>
              <a:spLocks noChangeShapeType="1"/>
            </p:cNvSpPr>
            <p:nvPr/>
          </p:nvSpPr>
          <p:spPr bwMode="auto">
            <a:xfrm flipH="1">
              <a:off x="1945" y="216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2" name="Line 472"/>
            <p:cNvSpPr>
              <a:spLocks noChangeShapeType="1"/>
            </p:cNvSpPr>
            <p:nvPr/>
          </p:nvSpPr>
          <p:spPr bwMode="auto">
            <a:xfrm>
              <a:off x="1973" y="225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3" name="Line 473"/>
            <p:cNvSpPr>
              <a:spLocks noChangeShapeType="1"/>
            </p:cNvSpPr>
            <p:nvPr/>
          </p:nvSpPr>
          <p:spPr bwMode="auto">
            <a:xfrm flipH="1">
              <a:off x="1973" y="225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4" name="Line 474"/>
            <p:cNvSpPr>
              <a:spLocks noChangeShapeType="1"/>
            </p:cNvSpPr>
            <p:nvPr/>
          </p:nvSpPr>
          <p:spPr bwMode="auto">
            <a:xfrm>
              <a:off x="2001" y="2347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5" name="Line 475"/>
            <p:cNvSpPr>
              <a:spLocks noChangeShapeType="1"/>
            </p:cNvSpPr>
            <p:nvPr/>
          </p:nvSpPr>
          <p:spPr bwMode="auto">
            <a:xfrm flipH="1">
              <a:off x="2001" y="2347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6" name="Line 476"/>
            <p:cNvSpPr>
              <a:spLocks noChangeShapeType="1"/>
            </p:cNvSpPr>
            <p:nvPr/>
          </p:nvSpPr>
          <p:spPr bwMode="auto">
            <a:xfrm>
              <a:off x="2030" y="243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7" name="Line 477"/>
            <p:cNvSpPr>
              <a:spLocks noChangeShapeType="1"/>
            </p:cNvSpPr>
            <p:nvPr/>
          </p:nvSpPr>
          <p:spPr bwMode="auto">
            <a:xfrm flipH="1">
              <a:off x="2030" y="243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8" name="Line 478"/>
            <p:cNvSpPr>
              <a:spLocks noChangeShapeType="1"/>
            </p:cNvSpPr>
            <p:nvPr/>
          </p:nvSpPr>
          <p:spPr bwMode="auto">
            <a:xfrm>
              <a:off x="2058" y="252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9" name="Line 479"/>
            <p:cNvSpPr>
              <a:spLocks noChangeShapeType="1"/>
            </p:cNvSpPr>
            <p:nvPr/>
          </p:nvSpPr>
          <p:spPr bwMode="auto">
            <a:xfrm flipH="1">
              <a:off x="2058" y="252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0" name="Line 480"/>
            <p:cNvSpPr>
              <a:spLocks noChangeShapeType="1"/>
            </p:cNvSpPr>
            <p:nvPr/>
          </p:nvSpPr>
          <p:spPr bwMode="auto">
            <a:xfrm>
              <a:off x="2092" y="260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1" name="Line 481"/>
            <p:cNvSpPr>
              <a:spLocks noChangeShapeType="1"/>
            </p:cNvSpPr>
            <p:nvPr/>
          </p:nvSpPr>
          <p:spPr bwMode="auto">
            <a:xfrm flipH="1">
              <a:off x="2092" y="260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2" name="Line 482"/>
            <p:cNvSpPr>
              <a:spLocks noChangeShapeType="1"/>
            </p:cNvSpPr>
            <p:nvPr/>
          </p:nvSpPr>
          <p:spPr bwMode="auto">
            <a:xfrm>
              <a:off x="2120" y="2691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3" name="Line 483"/>
            <p:cNvSpPr>
              <a:spLocks noChangeShapeType="1"/>
            </p:cNvSpPr>
            <p:nvPr/>
          </p:nvSpPr>
          <p:spPr bwMode="auto">
            <a:xfrm flipH="1">
              <a:off x="2120" y="2691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4" name="Line 484"/>
            <p:cNvSpPr>
              <a:spLocks noChangeShapeType="1"/>
            </p:cNvSpPr>
            <p:nvPr/>
          </p:nvSpPr>
          <p:spPr bwMode="auto">
            <a:xfrm>
              <a:off x="2149" y="277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5" name="Line 485"/>
            <p:cNvSpPr>
              <a:spLocks noChangeShapeType="1"/>
            </p:cNvSpPr>
            <p:nvPr/>
          </p:nvSpPr>
          <p:spPr bwMode="auto">
            <a:xfrm flipH="1">
              <a:off x="2149" y="2772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6" name="Line 486"/>
            <p:cNvSpPr>
              <a:spLocks noChangeShapeType="1"/>
            </p:cNvSpPr>
            <p:nvPr/>
          </p:nvSpPr>
          <p:spPr bwMode="auto">
            <a:xfrm>
              <a:off x="2177" y="28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7" name="Line 487"/>
            <p:cNvSpPr>
              <a:spLocks noChangeShapeType="1"/>
            </p:cNvSpPr>
            <p:nvPr/>
          </p:nvSpPr>
          <p:spPr bwMode="auto">
            <a:xfrm flipH="1">
              <a:off x="2177" y="28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8" name="Line 488"/>
            <p:cNvSpPr>
              <a:spLocks noChangeShapeType="1"/>
            </p:cNvSpPr>
            <p:nvPr/>
          </p:nvSpPr>
          <p:spPr bwMode="auto">
            <a:xfrm>
              <a:off x="2205" y="290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9" name="Line 489"/>
            <p:cNvSpPr>
              <a:spLocks noChangeShapeType="1"/>
            </p:cNvSpPr>
            <p:nvPr/>
          </p:nvSpPr>
          <p:spPr bwMode="auto">
            <a:xfrm flipH="1">
              <a:off x="2205" y="290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0" name="Line 490"/>
            <p:cNvSpPr>
              <a:spLocks noChangeShapeType="1"/>
            </p:cNvSpPr>
            <p:nvPr/>
          </p:nvSpPr>
          <p:spPr bwMode="auto">
            <a:xfrm>
              <a:off x="2239" y="295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1" name="Line 491"/>
            <p:cNvSpPr>
              <a:spLocks noChangeShapeType="1"/>
            </p:cNvSpPr>
            <p:nvPr/>
          </p:nvSpPr>
          <p:spPr bwMode="auto">
            <a:xfrm flipH="1">
              <a:off x="2239" y="2959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2" name="Line 492"/>
            <p:cNvSpPr>
              <a:spLocks noChangeShapeType="1"/>
            </p:cNvSpPr>
            <p:nvPr/>
          </p:nvSpPr>
          <p:spPr bwMode="auto">
            <a:xfrm>
              <a:off x="2268" y="30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3" name="Line 493"/>
            <p:cNvSpPr>
              <a:spLocks noChangeShapeType="1"/>
            </p:cNvSpPr>
            <p:nvPr/>
          </p:nvSpPr>
          <p:spPr bwMode="auto">
            <a:xfrm flipH="1">
              <a:off x="2268" y="30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4" name="Line 494"/>
            <p:cNvSpPr>
              <a:spLocks noChangeShapeType="1"/>
            </p:cNvSpPr>
            <p:nvPr/>
          </p:nvSpPr>
          <p:spPr bwMode="auto">
            <a:xfrm>
              <a:off x="2296" y="30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5" name="Line 495"/>
            <p:cNvSpPr>
              <a:spLocks noChangeShapeType="1"/>
            </p:cNvSpPr>
            <p:nvPr/>
          </p:nvSpPr>
          <p:spPr bwMode="auto">
            <a:xfrm flipH="1">
              <a:off x="2296" y="30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6" name="Line 496"/>
            <p:cNvSpPr>
              <a:spLocks noChangeShapeType="1"/>
            </p:cNvSpPr>
            <p:nvPr/>
          </p:nvSpPr>
          <p:spPr bwMode="auto">
            <a:xfrm>
              <a:off x="2324" y="3121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7" name="Line 497"/>
            <p:cNvSpPr>
              <a:spLocks noChangeShapeType="1"/>
            </p:cNvSpPr>
            <p:nvPr/>
          </p:nvSpPr>
          <p:spPr bwMode="auto">
            <a:xfrm flipH="1">
              <a:off x="2324" y="3121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8" name="Line 498"/>
            <p:cNvSpPr>
              <a:spLocks noChangeShapeType="1"/>
            </p:cNvSpPr>
            <p:nvPr/>
          </p:nvSpPr>
          <p:spPr bwMode="auto">
            <a:xfrm>
              <a:off x="2353" y="31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9" name="Line 499"/>
            <p:cNvSpPr>
              <a:spLocks noChangeShapeType="1"/>
            </p:cNvSpPr>
            <p:nvPr/>
          </p:nvSpPr>
          <p:spPr bwMode="auto">
            <a:xfrm flipH="1">
              <a:off x="2353" y="31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0" name="Line 500"/>
            <p:cNvSpPr>
              <a:spLocks noChangeShapeType="1"/>
            </p:cNvSpPr>
            <p:nvPr/>
          </p:nvSpPr>
          <p:spPr bwMode="auto">
            <a:xfrm>
              <a:off x="2381" y="32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1" name="Line 501"/>
            <p:cNvSpPr>
              <a:spLocks noChangeShapeType="1"/>
            </p:cNvSpPr>
            <p:nvPr/>
          </p:nvSpPr>
          <p:spPr bwMode="auto">
            <a:xfrm flipH="1">
              <a:off x="2381" y="32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2" name="Line 502"/>
            <p:cNvSpPr>
              <a:spLocks noChangeShapeType="1"/>
            </p:cNvSpPr>
            <p:nvPr/>
          </p:nvSpPr>
          <p:spPr bwMode="auto">
            <a:xfrm>
              <a:off x="2415" y="326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3" name="Line 503"/>
            <p:cNvSpPr>
              <a:spLocks noChangeShapeType="1"/>
            </p:cNvSpPr>
            <p:nvPr/>
          </p:nvSpPr>
          <p:spPr bwMode="auto">
            <a:xfrm flipH="1">
              <a:off x="2415" y="326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4" name="Line 504"/>
            <p:cNvSpPr>
              <a:spLocks noChangeShapeType="1"/>
            </p:cNvSpPr>
            <p:nvPr/>
          </p:nvSpPr>
          <p:spPr bwMode="auto">
            <a:xfrm>
              <a:off x="2443" y="33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5" name="Line 505"/>
            <p:cNvSpPr>
              <a:spLocks noChangeShapeType="1"/>
            </p:cNvSpPr>
            <p:nvPr/>
          </p:nvSpPr>
          <p:spPr bwMode="auto">
            <a:xfrm flipH="1">
              <a:off x="2443" y="33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6" name="Line 506"/>
            <p:cNvSpPr>
              <a:spLocks noChangeShapeType="1"/>
            </p:cNvSpPr>
            <p:nvPr/>
          </p:nvSpPr>
          <p:spPr bwMode="auto">
            <a:xfrm>
              <a:off x="2472" y="335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7" name="Line 507"/>
            <p:cNvSpPr>
              <a:spLocks noChangeShapeType="1"/>
            </p:cNvSpPr>
            <p:nvPr/>
          </p:nvSpPr>
          <p:spPr bwMode="auto">
            <a:xfrm flipH="1">
              <a:off x="2472" y="335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8" name="Line 508"/>
            <p:cNvSpPr>
              <a:spLocks noChangeShapeType="1"/>
            </p:cNvSpPr>
            <p:nvPr/>
          </p:nvSpPr>
          <p:spPr bwMode="auto">
            <a:xfrm>
              <a:off x="2500" y="34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9" name="Line 509"/>
            <p:cNvSpPr>
              <a:spLocks noChangeShapeType="1"/>
            </p:cNvSpPr>
            <p:nvPr/>
          </p:nvSpPr>
          <p:spPr bwMode="auto">
            <a:xfrm flipH="1">
              <a:off x="2500" y="34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0" name="Line 510"/>
            <p:cNvSpPr>
              <a:spLocks noChangeShapeType="1"/>
            </p:cNvSpPr>
            <p:nvPr/>
          </p:nvSpPr>
          <p:spPr bwMode="auto">
            <a:xfrm>
              <a:off x="2529" y="345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1" name="Line 511"/>
            <p:cNvSpPr>
              <a:spLocks noChangeShapeType="1"/>
            </p:cNvSpPr>
            <p:nvPr/>
          </p:nvSpPr>
          <p:spPr bwMode="auto">
            <a:xfrm flipH="1">
              <a:off x="2529" y="345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2" name="Line 512"/>
            <p:cNvSpPr>
              <a:spLocks noChangeShapeType="1"/>
            </p:cNvSpPr>
            <p:nvPr/>
          </p:nvSpPr>
          <p:spPr bwMode="auto">
            <a:xfrm>
              <a:off x="2563" y="350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3" name="Line 513"/>
            <p:cNvSpPr>
              <a:spLocks noChangeShapeType="1"/>
            </p:cNvSpPr>
            <p:nvPr/>
          </p:nvSpPr>
          <p:spPr bwMode="auto">
            <a:xfrm flipH="1">
              <a:off x="2563" y="350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4" name="Line 514"/>
            <p:cNvSpPr>
              <a:spLocks noChangeShapeType="1"/>
            </p:cNvSpPr>
            <p:nvPr/>
          </p:nvSpPr>
          <p:spPr bwMode="auto">
            <a:xfrm>
              <a:off x="2591" y="3546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5" name="Line 515"/>
            <p:cNvSpPr>
              <a:spLocks noChangeShapeType="1"/>
            </p:cNvSpPr>
            <p:nvPr/>
          </p:nvSpPr>
          <p:spPr bwMode="auto">
            <a:xfrm flipH="1">
              <a:off x="2591" y="3546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6" name="Line 516"/>
            <p:cNvSpPr>
              <a:spLocks noChangeShapeType="1"/>
            </p:cNvSpPr>
            <p:nvPr/>
          </p:nvSpPr>
          <p:spPr bwMode="auto">
            <a:xfrm>
              <a:off x="2619" y="3590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7" name="Line 517"/>
            <p:cNvSpPr>
              <a:spLocks noChangeShapeType="1"/>
            </p:cNvSpPr>
            <p:nvPr/>
          </p:nvSpPr>
          <p:spPr bwMode="auto">
            <a:xfrm flipH="1">
              <a:off x="2619" y="3590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8" name="Line 518"/>
            <p:cNvSpPr>
              <a:spLocks noChangeShapeType="1"/>
            </p:cNvSpPr>
            <p:nvPr/>
          </p:nvSpPr>
          <p:spPr bwMode="auto">
            <a:xfrm>
              <a:off x="2648" y="360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9" name="Line 519"/>
            <p:cNvSpPr>
              <a:spLocks noChangeShapeType="1"/>
            </p:cNvSpPr>
            <p:nvPr/>
          </p:nvSpPr>
          <p:spPr bwMode="auto">
            <a:xfrm flipH="1">
              <a:off x="2648" y="360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0" name="Line 520"/>
            <p:cNvSpPr>
              <a:spLocks noChangeShapeType="1"/>
            </p:cNvSpPr>
            <p:nvPr/>
          </p:nvSpPr>
          <p:spPr bwMode="auto">
            <a:xfrm>
              <a:off x="2676" y="355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1" name="Line 521"/>
            <p:cNvSpPr>
              <a:spLocks noChangeShapeType="1"/>
            </p:cNvSpPr>
            <p:nvPr/>
          </p:nvSpPr>
          <p:spPr bwMode="auto">
            <a:xfrm flipH="1">
              <a:off x="2676" y="3552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2" name="Line 522"/>
            <p:cNvSpPr>
              <a:spLocks noChangeShapeType="1"/>
            </p:cNvSpPr>
            <p:nvPr/>
          </p:nvSpPr>
          <p:spPr bwMode="auto">
            <a:xfrm>
              <a:off x="2704" y="3483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3" name="Line 523"/>
            <p:cNvSpPr>
              <a:spLocks noChangeShapeType="1"/>
            </p:cNvSpPr>
            <p:nvPr/>
          </p:nvSpPr>
          <p:spPr bwMode="auto">
            <a:xfrm flipH="1">
              <a:off x="2704" y="3483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4" name="Line 524"/>
            <p:cNvSpPr>
              <a:spLocks noChangeShapeType="1"/>
            </p:cNvSpPr>
            <p:nvPr/>
          </p:nvSpPr>
          <p:spPr bwMode="auto">
            <a:xfrm>
              <a:off x="2738" y="34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5" name="Line 525"/>
            <p:cNvSpPr>
              <a:spLocks noChangeShapeType="1"/>
            </p:cNvSpPr>
            <p:nvPr/>
          </p:nvSpPr>
          <p:spPr bwMode="auto">
            <a:xfrm flipH="1">
              <a:off x="2738" y="34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6" name="Line 526"/>
            <p:cNvSpPr>
              <a:spLocks noChangeShapeType="1"/>
            </p:cNvSpPr>
            <p:nvPr/>
          </p:nvSpPr>
          <p:spPr bwMode="auto">
            <a:xfrm>
              <a:off x="2767" y="3340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7" name="Line 527"/>
            <p:cNvSpPr>
              <a:spLocks noChangeShapeType="1"/>
            </p:cNvSpPr>
            <p:nvPr/>
          </p:nvSpPr>
          <p:spPr bwMode="auto">
            <a:xfrm flipH="1">
              <a:off x="2767" y="3340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8" name="Line 528"/>
            <p:cNvSpPr>
              <a:spLocks noChangeShapeType="1"/>
            </p:cNvSpPr>
            <p:nvPr/>
          </p:nvSpPr>
          <p:spPr bwMode="auto">
            <a:xfrm>
              <a:off x="2795" y="3277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9" name="Line 529"/>
            <p:cNvSpPr>
              <a:spLocks noChangeShapeType="1"/>
            </p:cNvSpPr>
            <p:nvPr/>
          </p:nvSpPr>
          <p:spPr bwMode="auto">
            <a:xfrm flipH="1">
              <a:off x="2795" y="3277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0" name="Line 530"/>
            <p:cNvSpPr>
              <a:spLocks noChangeShapeType="1"/>
            </p:cNvSpPr>
            <p:nvPr/>
          </p:nvSpPr>
          <p:spPr bwMode="auto">
            <a:xfrm>
              <a:off x="2823" y="32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1" name="Line 531"/>
            <p:cNvSpPr>
              <a:spLocks noChangeShapeType="1"/>
            </p:cNvSpPr>
            <p:nvPr/>
          </p:nvSpPr>
          <p:spPr bwMode="auto">
            <a:xfrm flipH="1">
              <a:off x="2823" y="3209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2" name="Line 532"/>
            <p:cNvSpPr>
              <a:spLocks noChangeShapeType="1"/>
            </p:cNvSpPr>
            <p:nvPr/>
          </p:nvSpPr>
          <p:spPr bwMode="auto">
            <a:xfrm>
              <a:off x="2852" y="31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3" name="Line 533"/>
            <p:cNvSpPr>
              <a:spLocks noChangeShapeType="1"/>
            </p:cNvSpPr>
            <p:nvPr/>
          </p:nvSpPr>
          <p:spPr bwMode="auto">
            <a:xfrm flipH="1">
              <a:off x="2852" y="31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4" name="Line 534"/>
            <p:cNvSpPr>
              <a:spLocks noChangeShapeType="1"/>
            </p:cNvSpPr>
            <p:nvPr/>
          </p:nvSpPr>
          <p:spPr bwMode="auto">
            <a:xfrm>
              <a:off x="2880" y="309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5" name="Line 535"/>
            <p:cNvSpPr>
              <a:spLocks noChangeShapeType="1"/>
            </p:cNvSpPr>
            <p:nvPr/>
          </p:nvSpPr>
          <p:spPr bwMode="auto">
            <a:xfrm flipH="1">
              <a:off x="2880" y="309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6" name="Line 536"/>
            <p:cNvSpPr>
              <a:spLocks noChangeShapeType="1"/>
            </p:cNvSpPr>
            <p:nvPr/>
          </p:nvSpPr>
          <p:spPr bwMode="auto">
            <a:xfrm>
              <a:off x="2914" y="30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7" name="Line 537"/>
            <p:cNvSpPr>
              <a:spLocks noChangeShapeType="1"/>
            </p:cNvSpPr>
            <p:nvPr/>
          </p:nvSpPr>
          <p:spPr bwMode="auto">
            <a:xfrm flipH="1">
              <a:off x="2914" y="30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8" name="Line 538"/>
            <p:cNvSpPr>
              <a:spLocks noChangeShapeType="1"/>
            </p:cNvSpPr>
            <p:nvPr/>
          </p:nvSpPr>
          <p:spPr bwMode="auto">
            <a:xfrm>
              <a:off x="2942" y="300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9" name="Line 539"/>
            <p:cNvSpPr>
              <a:spLocks noChangeShapeType="1"/>
            </p:cNvSpPr>
            <p:nvPr/>
          </p:nvSpPr>
          <p:spPr bwMode="auto">
            <a:xfrm flipH="1">
              <a:off x="2942" y="300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0" name="Line 540"/>
            <p:cNvSpPr>
              <a:spLocks noChangeShapeType="1"/>
            </p:cNvSpPr>
            <p:nvPr/>
          </p:nvSpPr>
          <p:spPr bwMode="auto">
            <a:xfrm>
              <a:off x="2971" y="295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1" name="Line 541"/>
            <p:cNvSpPr>
              <a:spLocks noChangeShapeType="1"/>
            </p:cNvSpPr>
            <p:nvPr/>
          </p:nvSpPr>
          <p:spPr bwMode="auto">
            <a:xfrm flipH="1">
              <a:off x="2971" y="2959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2" name="Line 542"/>
            <p:cNvSpPr>
              <a:spLocks noChangeShapeType="1"/>
            </p:cNvSpPr>
            <p:nvPr/>
          </p:nvSpPr>
          <p:spPr bwMode="auto">
            <a:xfrm>
              <a:off x="2999" y="29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3" name="Line 543"/>
            <p:cNvSpPr>
              <a:spLocks noChangeShapeType="1"/>
            </p:cNvSpPr>
            <p:nvPr/>
          </p:nvSpPr>
          <p:spPr bwMode="auto">
            <a:xfrm flipH="1">
              <a:off x="2999" y="29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4" name="Line 544"/>
            <p:cNvSpPr>
              <a:spLocks noChangeShapeType="1"/>
            </p:cNvSpPr>
            <p:nvPr/>
          </p:nvSpPr>
          <p:spPr bwMode="auto">
            <a:xfrm>
              <a:off x="3027" y="287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5" name="Line 545"/>
            <p:cNvSpPr>
              <a:spLocks noChangeShapeType="1"/>
            </p:cNvSpPr>
            <p:nvPr/>
          </p:nvSpPr>
          <p:spPr bwMode="auto">
            <a:xfrm flipH="1">
              <a:off x="3027" y="287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6" name="Line 546"/>
            <p:cNvSpPr>
              <a:spLocks noChangeShapeType="1"/>
            </p:cNvSpPr>
            <p:nvPr/>
          </p:nvSpPr>
          <p:spPr bwMode="auto">
            <a:xfrm>
              <a:off x="3061" y="2828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7" name="Line 547"/>
            <p:cNvSpPr>
              <a:spLocks noChangeShapeType="1"/>
            </p:cNvSpPr>
            <p:nvPr/>
          </p:nvSpPr>
          <p:spPr bwMode="auto">
            <a:xfrm flipH="1">
              <a:off x="3061" y="2828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8" name="Line 548"/>
            <p:cNvSpPr>
              <a:spLocks noChangeShapeType="1"/>
            </p:cNvSpPr>
            <p:nvPr/>
          </p:nvSpPr>
          <p:spPr bwMode="auto">
            <a:xfrm>
              <a:off x="3090" y="279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9" name="Line 549"/>
            <p:cNvSpPr>
              <a:spLocks noChangeShapeType="1"/>
            </p:cNvSpPr>
            <p:nvPr/>
          </p:nvSpPr>
          <p:spPr bwMode="auto">
            <a:xfrm flipH="1">
              <a:off x="3090" y="279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0" name="Line 550"/>
            <p:cNvSpPr>
              <a:spLocks noChangeShapeType="1"/>
            </p:cNvSpPr>
            <p:nvPr/>
          </p:nvSpPr>
          <p:spPr bwMode="auto">
            <a:xfrm>
              <a:off x="3118" y="28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1" name="Line 551"/>
            <p:cNvSpPr>
              <a:spLocks noChangeShapeType="1"/>
            </p:cNvSpPr>
            <p:nvPr/>
          </p:nvSpPr>
          <p:spPr bwMode="auto">
            <a:xfrm flipH="1">
              <a:off x="3118" y="28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2" name="Line 552"/>
            <p:cNvSpPr>
              <a:spLocks noChangeShapeType="1"/>
            </p:cNvSpPr>
            <p:nvPr/>
          </p:nvSpPr>
          <p:spPr bwMode="auto">
            <a:xfrm>
              <a:off x="3146" y="287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3" name="Line 553"/>
            <p:cNvSpPr>
              <a:spLocks noChangeShapeType="1"/>
            </p:cNvSpPr>
            <p:nvPr/>
          </p:nvSpPr>
          <p:spPr bwMode="auto">
            <a:xfrm flipH="1">
              <a:off x="3146" y="287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4" name="Line 554"/>
            <p:cNvSpPr>
              <a:spLocks noChangeShapeType="1"/>
            </p:cNvSpPr>
            <p:nvPr/>
          </p:nvSpPr>
          <p:spPr bwMode="auto">
            <a:xfrm>
              <a:off x="3175" y="29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5" name="Line 555"/>
            <p:cNvSpPr>
              <a:spLocks noChangeShapeType="1"/>
            </p:cNvSpPr>
            <p:nvPr/>
          </p:nvSpPr>
          <p:spPr bwMode="auto">
            <a:xfrm flipH="1">
              <a:off x="3175" y="29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6" name="Line 556"/>
            <p:cNvSpPr>
              <a:spLocks noChangeShapeType="1"/>
            </p:cNvSpPr>
            <p:nvPr/>
          </p:nvSpPr>
          <p:spPr bwMode="auto">
            <a:xfrm>
              <a:off x="3203" y="30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7" name="Line 557"/>
            <p:cNvSpPr>
              <a:spLocks noChangeShapeType="1"/>
            </p:cNvSpPr>
            <p:nvPr/>
          </p:nvSpPr>
          <p:spPr bwMode="auto">
            <a:xfrm flipH="1">
              <a:off x="3203" y="3015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8" name="Line 558"/>
            <p:cNvSpPr>
              <a:spLocks noChangeShapeType="1"/>
            </p:cNvSpPr>
            <p:nvPr/>
          </p:nvSpPr>
          <p:spPr bwMode="auto">
            <a:xfrm>
              <a:off x="3237" y="3084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9" name="Line 559"/>
            <p:cNvSpPr>
              <a:spLocks noChangeShapeType="1"/>
            </p:cNvSpPr>
            <p:nvPr/>
          </p:nvSpPr>
          <p:spPr bwMode="auto">
            <a:xfrm flipH="1">
              <a:off x="3237" y="3084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0" name="Line 560"/>
            <p:cNvSpPr>
              <a:spLocks noChangeShapeType="1"/>
            </p:cNvSpPr>
            <p:nvPr/>
          </p:nvSpPr>
          <p:spPr bwMode="auto">
            <a:xfrm>
              <a:off x="3266" y="314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1" name="Line 561"/>
            <p:cNvSpPr>
              <a:spLocks noChangeShapeType="1"/>
            </p:cNvSpPr>
            <p:nvPr/>
          </p:nvSpPr>
          <p:spPr bwMode="auto">
            <a:xfrm flipH="1">
              <a:off x="3266" y="3146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2" name="Line 562"/>
            <p:cNvSpPr>
              <a:spLocks noChangeShapeType="1"/>
            </p:cNvSpPr>
            <p:nvPr/>
          </p:nvSpPr>
          <p:spPr bwMode="auto">
            <a:xfrm>
              <a:off x="3294" y="32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3" name="Line 563"/>
            <p:cNvSpPr>
              <a:spLocks noChangeShapeType="1"/>
            </p:cNvSpPr>
            <p:nvPr/>
          </p:nvSpPr>
          <p:spPr bwMode="auto">
            <a:xfrm flipH="1">
              <a:off x="3294" y="32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4" name="Line 564"/>
            <p:cNvSpPr>
              <a:spLocks noChangeShapeType="1"/>
            </p:cNvSpPr>
            <p:nvPr/>
          </p:nvSpPr>
          <p:spPr bwMode="auto">
            <a:xfrm>
              <a:off x="3322" y="3265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5" name="Line 565"/>
            <p:cNvSpPr>
              <a:spLocks noChangeShapeType="1"/>
            </p:cNvSpPr>
            <p:nvPr/>
          </p:nvSpPr>
          <p:spPr bwMode="auto">
            <a:xfrm flipH="1">
              <a:off x="3322" y="3265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6" name="Line 566"/>
            <p:cNvSpPr>
              <a:spLocks noChangeShapeType="1"/>
            </p:cNvSpPr>
            <p:nvPr/>
          </p:nvSpPr>
          <p:spPr bwMode="auto">
            <a:xfrm>
              <a:off x="3351" y="332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7" name="Line 567"/>
            <p:cNvSpPr>
              <a:spLocks noChangeShapeType="1"/>
            </p:cNvSpPr>
            <p:nvPr/>
          </p:nvSpPr>
          <p:spPr bwMode="auto">
            <a:xfrm flipH="1">
              <a:off x="3351" y="332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8" name="Line 568"/>
            <p:cNvSpPr>
              <a:spLocks noChangeShapeType="1"/>
            </p:cNvSpPr>
            <p:nvPr/>
          </p:nvSpPr>
          <p:spPr bwMode="auto">
            <a:xfrm>
              <a:off x="3379" y="336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9" name="Line 569"/>
            <p:cNvSpPr>
              <a:spLocks noChangeShapeType="1"/>
            </p:cNvSpPr>
            <p:nvPr/>
          </p:nvSpPr>
          <p:spPr bwMode="auto">
            <a:xfrm flipH="1">
              <a:off x="3379" y="3365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0" name="Line 570"/>
            <p:cNvSpPr>
              <a:spLocks noChangeShapeType="1"/>
            </p:cNvSpPr>
            <p:nvPr/>
          </p:nvSpPr>
          <p:spPr bwMode="auto">
            <a:xfrm>
              <a:off x="3413" y="34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1" name="Line 571"/>
            <p:cNvSpPr>
              <a:spLocks noChangeShapeType="1"/>
            </p:cNvSpPr>
            <p:nvPr/>
          </p:nvSpPr>
          <p:spPr bwMode="auto">
            <a:xfrm flipH="1">
              <a:off x="3413" y="3409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2" name="Line 572"/>
            <p:cNvSpPr>
              <a:spLocks noChangeShapeType="1"/>
            </p:cNvSpPr>
            <p:nvPr/>
          </p:nvSpPr>
          <p:spPr bwMode="auto">
            <a:xfrm>
              <a:off x="3441" y="3452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3" name="Line 573"/>
            <p:cNvSpPr>
              <a:spLocks noChangeShapeType="1"/>
            </p:cNvSpPr>
            <p:nvPr/>
          </p:nvSpPr>
          <p:spPr bwMode="auto">
            <a:xfrm flipH="1">
              <a:off x="3441" y="3452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4" name="Line 574"/>
            <p:cNvSpPr>
              <a:spLocks noChangeShapeType="1"/>
            </p:cNvSpPr>
            <p:nvPr/>
          </p:nvSpPr>
          <p:spPr bwMode="auto">
            <a:xfrm>
              <a:off x="3470" y="3490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5" name="Line 575"/>
            <p:cNvSpPr>
              <a:spLocks noChangeShapeType="1"/>
            </p:cNvSpPr>
            <p:nvPr/>
          </p:nvSpPr>
          <p:spPr bwMode="auto">
            <a:xfrm flipH="1">
              <a:off x="3470" y="3490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6" name="Line 576"/>
            <p:cNvSpPr>
              <a:spLocks noChangeShapeType="1"/>
            </p:cNvSpPr>
            <p:nvPr/>
          </p:nvSpPr>
          <p:spPr bwMode="auto">
            <a:xfrm>
              <a:off x="3498" y="3527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7" name="Line 577"/>
            <p:cNvSpPr>
              <a:spLocks noChangeShapeType="1"/>
            </p:cNvSpPr>
            <p:nvPr/>
          </p:nvSpPr>
          <p:spPr bwMode="auto">
            <a:xfrm flipH="1">
              <a:off x="3498" y="3527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8" name="Line 578"/>
            <p:cNvSpPr>
              <a:spLocks noChangeShapeType="1"/>
            </p:cNvSpPr>
            <p:nvPr/>
          </p:nvSpPr>
          <p:spPr bwMode="auto">
            <a:xfrm>
              <a:off x="3526" y="3552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9" name="Line 579"/>
            <p:cNvSpPr>
              <a:spLocks noChangeShapeType="1"/>
            </p:cNvSpPr>
            <p:nvPr/>
          </p:nvSpPr>
          <p:spPr bwMode="auto">
            <a:xfrm flipH="1">
              <a:off x="3526" y="3552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0" name="Line 580"/>
            <p:cNvSpPr>
              <a:spLocks noChangeShapeType="1"/>
            </p:cNvSpPr>
            <p:nvPr/>
          </p:nvSpPr>
          <p:spPr bwMode="auto">
            <a:xfrm>
              <a:off x="3560" y="3527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1" name="Line 581"/>
            <p:cNvSpPr>
              <a:spLocks noChangeShapeType="1"/>
            </p:cNvSpPr>
            <p:nvPr/>
          </p:nvSpPr>
          <p:spPr bwMode="auto">
            <a:xfrm flipH="1">
              <a:off x="3560" y="3527"/>
              <a:ext cx="12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2" name="Line 582"/>
            <p:cNvSpPr>
              <a:spLocks noChangeShapeType="1"/>
            </p:cNvSpPr>
            <p:nvPr/>
          </p:nvSpPr>
          <p:spPr bwMode="auto">
            <a:xfrm>
              <a:off x="3589" y="3446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3" name="Line 583"/>
            <p:cNvSpPr>
              <a:spLocks noChangeShapeType="1"/>
            </p:cNvSpPr>
            <p:nvPr/>
          </p:nvSpPr>
          <p:spPr bwMode="auto">
            <a:xfrm flipH="1">
              <a:off x="3589" y="3446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4" name="Line 584"/>
            <p:cNvSpPr>
              <a:spLocks noChangeShapeType="1"/>
            </p:cNvSpPr>
            <p:nvPr/>
          </p:nvSpPr>
          <p:spPr bwMode="auto">
            <a:xfrm>
              <a:off x="3617" y="33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5" name="Line 585"/>
            <p:cNvSpPr>
              <a:spLocks noChangeShapeType="1"/>
            </p:cNvSpPr>
            <p:nvPr/>
          </p:nvSpPr>
          <p:spPr bwMode="auto">
            <a:xfrm flipH="1">
              <a:off x="3617" y="337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6" name="Line 586"/>
            <p:cNvSpPr>
              <a:spLocks noChangeShapeType="1"/>
            </p:cNvSpPr>
            <p:nvPr/>
          </p:nvSpPr>
          <p:spPr bwMode="auto">
            <a:xfrm>
              <a:off x="3645" y="3290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7" name="Line 587"/>
            <p:cNvSpPr>
              <a:spLocks noChangeShapeType="1"/>
            </p:cNvSpPr>
            <p:nvPr/>
          </p:nvSpPr>
          <p:spPr bwMode="auto">
            <a:xfrm flipH="1">
              <a:off x="3645" y="3290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8" name="Line 588"/>
            <p:cNvSpPr>
              <a:spLocks noChangeShapeType="1"/>
            </p:cNvSpPr>
            <p:nvPr/>
          </p:nvSpPr>
          <p:spPr bwMode="auto">
            <a:xfrm>
              <a:off x="3674" y="322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9" name="Line 589"/>
            <p:cNvSpPr>
              <a:spLocks noChangeShapeType="1"/>
            </p:cNvSpPr>
            <p:nvPr/>
          </p:nvSpPr>
          <p:spPr bwMode="auto">
            <a:xfrm flipH="1">
              <a:off x="3674" y="3221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0" name="Line 590"/>
            <p:cNvSpPr>
              <a:spLocks noChangeShapeType="1"/>
            </p:cNvSpPr>
            <p:nvPr/>
          </p:nvSpPr>
          <p:spPr bwMode="auto">
            <a:xfrm>
              <a:off x="3702" y="31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1" name="Line 591"/>
            <p:cNvSpPr>
              <a:spLocks noChangeShapeType="1"/>
            </p:cNvSpPr>
            <p:nvPr/>
          </p:nvSpPr>
          <p:spPr bwMode="auto">
            <a:xfrm flipH="1">
              <a:off x="3702" y="3153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2" name="Line 592"/>
            <p:cNvSpPr>
              <a:spLocks noChangeShapeType="1"/>
            </p:cNvSpPr>
            <p:nvPr/>
          </p:nvSpPr>
          <p:spPr bwMode="auto">
            <a:xfrm>
              <a:off x="3736" y="308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3" name="Line 593"/>
            <p:cNvSpPr>
              <a:spLocks noChangeShapeType="1"/>
            </p:cNvSpPr>
            <p:nvPr/>
          </p:nvSpPr>
          <p:spPr bwMode="auto">
            <a:xfrm flipH="1">
              <a:off x="3736" y="3084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4" name="Line 594"/>
            <p:cNvSpPr>
              <a:spLocks noChangeShapeType="1"/>
            </p:cNvSpPr>
            <p:nvPr/>
          </p:nvSpPr>
          <p:spPr bwMode="auto">
            <a:xfrm>
              <a:off x="3764" y="302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5" name="Line 595"/>
            <p:cNvSpPr>
              <a:spLocks noChangeShapeType="1"/>
            </p:cNvSpPr>
            <p:nvPr/>
          </p:nvSpPr>
          <p:spPr bwMode="auto">
            <a:xfrm flipH="1">
              <a:off x="3764" y="3022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6" name="Line 596"/>
            <p:cNvSpPr>
              <a:spLocks noChangeShapeType="1"/>
            </p:cNvSpPr>
            <p:nvPr/>
          </p:nvSpPr>
          <p:spPr bwMode="auto">
            <a:xfrm>
              <a:off x="3793" y="29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7" name="Line 597"/>
            <p:cNvSpPr>
              <a:spLocks noChangeShapeType="1"/>
            </p:cNvSpPr>
            <p:nvPr/>
          </p:nvSpPr>
          <p:spPr bwMode="auto">
            <a:xfrm flipH="1">
              <a:off x="3793" y="2947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8" name="Line 598"/>
            <p:cNvSpPr>
              <a:spLocks noChangeShapeType="1"/>
            </p:cNvSpPr>
            <p:nvPr/>
          </p:nvSpPr>
          <p:spPr bwMode="auto">
            <a:xfrm>
              <a:off x="3821" y="287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9" name="Line 599"/>
            <p:cNvSpPr>
              <a:spLocks noChangeShapeType="1"/>
            </p:cNvSpPr>
            <p:nvPr/>
          </p:nvSpPr>
          <p:spPr bwMode="auto">
            <a:xfrm flipH="1">
              <a:off x="3821" y="2878"/>
              <a:ext cx="11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0" name="Line 600"/>
            <p:cNvSpPr>
              <a:spLocks noChangeShapeType="1"/>
            </p:cNvSpPr>
            <p:nvPr/>
          </p:nvSpPr>
          <p:spPr bwMode="auto">
            <a:xfrm>
              <a:off x="3849" y="280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1" name="Line 601"/>
            <p:cNvSpPr>
              <a:spLocks noChangeShapeType="1"/>
            </p:cNvSpPr>
            <p:nvPr/>
          </p:nvSpPr>
          <p:spPr bwMode="auto">
            <a:xfrm flipH="1">
              <a:off x="3849" y="2803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2" name="Line 602"/>
            <p:cNvSpPr>
              <a:spLocks noChangeShapeType="1"/>
            </p:cNvSpPr>
            <p:nvPr/>
          </p:nvSpPr>
          <p:spPr bwMode="auto">
            <a:xfrm>
              <a:off x="3883" y="2716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3" name="Line 603"/>
            <p:cNvSpPr>
              <a:spLocks noChangeShapeType="1"/>
            </p:cNvSpPr>
            <p:nvPr/>
          </p:nvSpPr>
          <p:spPr bwMode="auto">
            <a:xfrm flipH="1">
              <a:off x="3883" y="2716"/>
              <a:ext cx="12" cy="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4" name="Line 604"/>
            <p:cNvSpPr>
              <a:spLocks noChangeShapeType="1"/>
            </p:cNvSpPr>
            <p:nvPr/>
          </p:nvSpPr>
          <p:spPr bwMode="auto">
            <a:xfrm>
              <a:off x="3912" y="257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5" name="Line 605"/>
            <p:cNvSpPr>
              <a:spLocks noChangeShapeType="1"/>
            </p:cNvSpPr>
            <p:nvPr/>
          </p:nvSpPr>
          <p:spPr bwMode="auto">
            <a:xfrm flipH="1">
              <a:off x="3912" y="2578"/>
              <a:ext cx="11" cy="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166" name="Line 606"/>
          <p:cNvSpPr>
            <a:spLocks noChangeShapeType="1"/>
          </p:cNvSpPr>
          <p:nvPr/>
        </p:nvSpPr>
        <p:spPr bwMode="auto">
          <a:xfrm>
            <a:off x="6254750" y="3854451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67" name="Line 607"/>
          <p:cNvSpPr>
            <a:spLocks noChangeShapeType="1"/>
          </p:cNvSpPr>
          <p:nvPr/>
        </p:nvSpPr>
        <p:spPr bwMode="auto">
          <a:xfrm flipH="1">
            <a:off x="6254750" y="3854451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68" name="Line 608"/>
          <p:cNvSpPr>
            <a:spLocks noChangeShapeType="1"/>
          </p:cNvSpPr>
          <p:nvPr/>
        </p:nvSpPr>
        <p:spPr bwMode="auto">
          <a:xfrm>
            <a:off x="6300788" y="3617914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69" name="Line 609"/>
          <p:cNvSpPr>
            <a:spLocks noChangeShapeType="1"/>
          </p:cNvSpPr>
          <p:nvPr/>
        </p:nvSpPr>
        <p:spPr bwMode="auto">
          <a:xfrm flipH="1">
            <a:off x="6300788" y="3617914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0" name="Line 610"/>
          <p:cNvSpPr>
            <a:spLocks noChangeShapeType="1"/>
          </p:cNvSpPr>
          <p:nvPr/>
        </p:nvSpPr>
        <p:spPr bwMode="auto">
          <a:xfrm>
            <a:off x="6345238" y="3398839"/>
            <a:ext cx="17462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1" name="Line 611"/>
          <p:cNvSpPr>
            <a:spLocks noChangeShapeType="1"/>
          </p:cNvSpPr>
          <p:nvPr/>
        </p:nvSpPr>
        <p:spPr bwMode="auto">
          <a:xfrm flipH="1">
            <a:off x="6345238" y="3398839"/>
            <a:ext cx="17462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2" name="Line 612"/>
          <p:cNvSpPr>
            <a:spLocks noChangeShapeType="1"/>
          </p:cNvSpPr>
          <p:nvPr/>
        </p:nvSpPr>
        <p:spPr bwMode="auto">
          <a:xfrm>
            <a:off x="6389688" y="3190876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3" name="Line 613"/>
          <p:cNvSpPr>
            <a:spLocks noChangeShapeType="1"/>
          </p:cNvSpPr>
          <p:nvPr/>
        </p:nvSpPr>
        <p:spPr bwMode="auto">
          <a:xfrm flipH="1">
            <a:off x="6389688" y="3190876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4" name="Line 614"/>
          <p:cNvSpPr>
            <a:spLocks noChangeShapeType="1"/>
          </p:cNvSpPr>
          <p:nvPr/>
        </p:nvSpPr>
        <p:spPr bwMode="auto">
          <a:xfrm>
            <a:off x="6443663" y="2982914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5" name="Line 615"/>
          <p:cNvSpPr>
            <a:spLocks noChangeShapeType="1"/>
          </p:cNvSpPr>
          <p:nvPr/>
        </p:nvSpPr>
        <p:spPr bwMode="auto">
          <a:xfrm flipH="1">
            <a:off x="6443663" y="2982914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6" name="Line 616"/>
          <p:cNvSpPr>
            <a:spLocks noChangeShapeType="1"/>
          </p:cNvSpPr>
          <p:nvPr/>
        </p:nvSpPr>
        <p:spPr bwMode="auto">
          <a:xfrm>
            <a:off x="6489704" y="2794003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7" name="Line 617"/>
          <p:cNvSpPr>
            <a:spLocks noChangeShapeType="1"/>
          </p:cNvSpPr>
          <p:nvPr/>
        </p:nvSpPr>
        <p:spPr bwMode="auto">
          <a:xfrm flipH="1">
            <a:off x="6489704" y="2794003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8" name="Line 618"/>
          <p:cNvSpPr>
            <a:spLocks noChangeShapeType="1"/>
          </p:cNvSpPr>
          <p:nvPr/>
        </p:nvSpPr>
        <p:spPr bwMode="auto">
          <a:xfrm>
            <a:off x="6534154" y="2597149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9" name="Line 619"/>
          <p:cNvSpPr>
            <a:spLocks noChangeShapeType="1"/>
          </p:cNvSpPr>
          <p:nvPr/>
        </p:nvSpPr>
        <p:spPr bwMode="auto">
          <a:xfrm flipH="1">
            <a:off x="6534154" y="2597149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0" name="Line 620"/>
          <p:cNvSpPr>
            <a:spLocks noChangeShapeType="1"/>
          </p:cNvSpPr>
          <p:nvPr/>
        </p:nvSpPr>
        <p:spPr bwMode="auto">
          <a:xfrm>
            <a:off x="6578600" y="2408238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1" name="Line 621"/>
          <p:cNvSpPr>
            <a:spLocks noChangeShapeType="1"/>
          </p:cNvSpPr>
          <p:nvPr/>
        </p:nvSpPr>
        <p:spPr bwMode="auto">
          <a:xfrm flipH="1">
            <a:off x="6578600" y="2408238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2" name="Line 622"/>
          <p:cNvSpPr>
            <a:spLocks noChangeShapeType="1"/>
          </p:cNvSpPr>
          <p:nvPr/>
        </p:nvSpPr>
        <p:spPr bwMode="auto">
          <a:xfrm>
            <a:off x="6624638" y="2230438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3" name="Line 623"/>
          <p:cNvSpPr>
            <a:spLocks noChangeShapeType="1"/>
          </p:cNvSpPr>
          <p:nvPr/>
        </p:nvSpPr>
        <p:spPr bwMode="auto">
          <a:xfrm flipH="1">
            <a:off x="6624638" y="2230438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4" name="Line 624"/>
          <p:cNvSpPr>
            <a:spLocks noChangeShapeType="1"/>
          </p:cNvSpPr>
          <p:nvPr/>
        </p:nvSpPr>
        <p:spPr bwMode="auto">
          <a:xfrm>
            <a:off x="6669088" y="20716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5" name="Line 625"/>
          <p:cNvSpPr>
            <a:spLocks noChangeShapeType="1"/>
          </p:cNvSpPr>
          <p:nvPr/>
        </p:nvSpPr>
        <p:spPr bwMode="auto">
          <a:xfrm flipH="1">
            <a:off x="6669088" y="20716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6" name="Line 626"/>
          <p:cNvSpPr>
            <a:spLocks noChangeShapeType="1"/>
          </p:cNvSpPr>
          <p:nvPr/>
        </p:nvSpPr>
        <p:spPr bwMode="auto">
          <a:xfrm>
            <a:off x="6723063" y="1912937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7" name="Line 627"/>
          <p:cNvSpPr>
            <a:spLocks noChangeShapeType="1"/>
          </p:cNvSpPr>
          <p:nvPr/>
        </p:nvSpPr>
        <p:spPr bwMode="auto">
          <a:xfrm flipH="1">
            <a:off x="6723063" y="1912937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8" name="Line 628"/>
          <p:cNvSpPr>
            <a:spLocks noChangeShapeType="1"/>
          </p:cNvSpPr>
          <p:nvPr/>
        </p:nvSpPr>
        <p:spPr bwMode="auto">
          <a:xfrm>
            <a:off x="6767513" y="1773239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9" name="Line 629"/>
          <p:cNvSpPr>
            <a:spLocks noChangeShapeType="1"/>
          </p:cNvSpPr>
          <p:nvPr/>
        </p:nvSpPr>
        <p:spPr bwMode="auto">
          <a:xfrm flipH="1">
            <a:off x="6767513" y="1773239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0" name="Line 630"/>
          <p:cNvSpPr>
            <a:spLocks noChangeShapeType="1"/>
          </p:cNvSpPr>
          <p:nvPr/>
        </p:nvSpPr>
        <p:spPr bwMode="auto">
          <a:xfrm>
            <a:off x="6813554" y="1635128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1" name="Line 631"/>
          <p:cNvSpPr>
            <a:spLocks noChangeShapeType="1"/>
          </p:cNvSpPr>
          <p:nvPr/>
        </p:nvSpPr>
        <p:spPr bwMode="auto">
          <a:xfrm flipH="1">
            <a:off x="6813554" y="1635128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2" name="Line 632"/>
          <p:cNvSpPr>
            <a:spLocks noChangeShapeType="1"/>
          </p:cNvSpPr>
          <p:nvPr/>
        </p:nvSpPr>
        <p:spPr bwMode="auto">
          <a:xfrm>
            <a:off x="6858004" y="1506538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3" name="Line 633"/>
          <p:cNvSpPr>
            <a:spLocks noChangeShapeType="1"/>
          </p:cNvSpPr>
          <p:nvPr/>
        </p:nvSpPr>
        <p:spPr bwMode="auto">
          <a:xfrm flipH="1">
            <a:off x="6858004" y="1506538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4" name="Line 634"/>
          <p:cNvSpPr>
            <a:spLocks noChangeShapeType="1"/>
          </p:cNvSpPr>
          <p:nvPr/>
        </p:nvSpPr>
        <p:spPr bwMode="auto">
          <a:xfrm>
            <a:off x="6902450" y="137794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5" name="Line 635"/>
          <p:cNvSpPr>
            <a:spLocks noChangeShapeType="1"/>
          </p:cNvSpPr>
          <p:nvPr/>
        </p:nvSpPr>
        <p:spPr bwMode="auto">
          <a:xfrm flipH="1">
            <a:off x="6902450" y="137794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6" name="Line 636"/>
          <p:cNvSpPr>
            <a:spLocks noChangeShapeType="1"/>
          </p:cNvSpPr>
          <p:nvPr/>
        </p:nvSpPr>
        <p:spPr bwMode="auto">
          <a:xfrm>
            <a:off x="6956425" y="125888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7" name="Line 637"/>
          <p:cNvSpPr>
            <a:spLocks noChangeShapeType="1"/>
          </p:cNvSpPr>
          <p:nvPr/>
        </p:nvSpPr>
        <p:spPr bwMode="auto">
          <a:xfrm flipH="1">
            <a:off x="6956425" y="125888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8" name="Line 638"/>
          <p:cNvSpPr>
            <a:spLocks noChangeShapeType="1"/>
          </p:cNvSpPr>
          <p:nvPr/>
        </p:nvSpPr>
        <p:spPr bwMode="auto">
          <a:xfrm>
            <a:off x="7002463" y="1158877"/>
            <a:ext cx="17462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9" name="Line 639"/>
          <p:cNvSpPr>
            <a:spLocks noChangeShapeType="1"/>
          </p:cNvSpPr>
          <p:nvPr/>
        </p:nvSpPr>
        <p:spPr bwMode="auto">
          <a:xfrm flipH="1">
            <a:off x="7002463" y="1158877"/>
            <a:ext cx="17462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0" name="Line 640"/>
          <p:cNvSpPr>
            <a:spLocks noChangeShapeType="1"/>
          </p:cNvSpPr>
          <p:nvPr/>
        </p:nvSpPr>
        <p:spPr bwMode="auto">
          <a:xfrm>
            <a:off x="7046913" y="1130301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1" name="Line 641"/>
          <p:cNvSpPr>
            <a:spLocks noChangeShapeType="1"/>
          </p:cNvSpPr>
          <p:nvPr/>
        </p:nvSpPr>
        <p:spPr bwMode="auto">
          <a:xfrm flipH="1">
            <a:off x="7046913" y="1130301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2" name="Line 642"/>
          <p:cNvSpPr>
            <a:spLocks noChangeShapeType="1"/>
          </p:cNvSpPr>
          <p:nvPr/>
        </p:nvSpPr>
        <p:spPr bwMode="auto">
          <a:xfrm>
            <a:off x="7091363" y="1179514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3" name="Line 643"/>
          <p:cNvSpPr>
            <a:spLocks noChangeShapeType="1"/>
          </p:cNvSpPr>
          <p:nvPr/>
        </p:nvSpPr>
        <p:spPr bwMode="auto">
          <a:xfrm flipH="1">
            <a:off x="7091363" y="1179514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4" name="Line 644"/>
          <p:cNvSpPr>
            <a:spLocks noChangeShapeType="1"/>
          </p:cNvSpPr>
          <p:nvPr/>
        </p:nvSpPr>
        <p:spPr bwMode="auto">
          <a:xfrm>
            <a:off x="7137404" y="1238251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5" name="Line 645"/>
          <p:cNvSpPr>
            <a:spLocks noChangeShapeType="1"/>
          </p:cNvSpPr>
          <p:nvPr/>
        </p:nvSpPr>
        <p:spPr bwMode="auto">
          <a:xfrm flipH="1">
            <a:off x="7137404" y="1238251"/>
            <a:ext cx="17463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6" name="Line 646"/>
          <p:cNvSpPr>
            <a:spLocks noChangeShapeType="1"/>
          </p:cNvSpPr>
          <p:nvPr/>
        </p:nvSpPr>
        <p:spPr bwMode="auto">
          <a:xfrm>
            <a:off x="7181854" y="1298575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7" name="Line 647"/>
          <p:cNvSpPr>
            <a:spLocks noChangeShapeType="1"/>
          </p:cNvSpPr>
          <p:nvPr/>
        </p:nvSpPr>
        <p:spPr bwMode="auto">
          <a:xfrm flipH="1">
            <a:off x="7181854" y="1298575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8" name="Line 648"/>
          <p:cNvSpPr>
            <a:spLocks noChangeShapeType="1"/>
          </p:cNvSpPr>
          <p:nvPr/>
        </p:nvSpPr>
        <p:spPr bwMode="auto">
          <a:xfrm>
            <a:off x="7235829" y="1347788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9" name="Line 649"/>
          <p:cNvSpPr>
            <a:spLocks noChangeShapeType="1"/>
          </p:cNvSpPr>
          <p:nvPr/>
        </p:nvSpPr>
        <p:spPr bwMode="auto">
          <a:xfrm flipH="1">
            <a:off x="7235829" y="1347788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0" name="Line 650"/>
          <p:cNvSpPr>
            <a:spLocks noChangeShapeType="1"/>
          </p:cNvSpPr>
          <p:nvPr/>
        </p:nvSpPr>
        <p:spPr bwMode="auto">
          <a:xfrm>
            <a:off x="7280275" y="1397002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1" name="Line 651"/>
          <p:cNvSpPr>
            <a:spLocks noChangeShapeType="1"/>
          </p:cNvSpPr>
          <p:nvPr/>
        </p:nvSpPr>
        <p:spPr bwMode="auto">
          <a:xfrm flipH="1">
            <a:off x="7280275" y="1397002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2" name="Line 652"/>
          <p:cNvSpPr>
            <a:spLocks noChangeShapeType="1"/>
          </p:cNvSpPr>
          <p:nvPr/>
        </p:nvSpPr>
        <p:spPr bwMode="auto">
          <a:xfrm>
            <a:off x="7326313" y="1446215"/>
            <a:ext cx="17462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3" name="Line 653"/>
          <p:cNvSpPr>
            <a:spLocks noChangeShapeType="1"/>
          </p:cNvSpPr>
          <p:nvPr/>
        </p:nvSpPr>
        <p:spPr bwMode="auto">
          <a:xfrm flipH="1">
            <a:off x="7326313" y="1446215"/>
            <a:ext cx="17462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4" name="Line 654"/>
          <p:cNvSpPr>
            <a:spLocks noChangeShapeType="1"/>
          </p:cNvSpPr>
          <p:nvPr/>
        </p:nvSpPr>
        <p:spPr bwMode="auto">
          <a:xfrm>
            <a:off x="7370763" y="1497013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5" name="Line 655"/>
          <p:cNvSpPr>
            <a:spLocks noChangeShapeType="1"/>
          </p:cNvSpPr>
          <p:nvPr/>
        </p:nvSpPr>
        <p:spPr bwMode="auto">
          <a:xfrm flipH="1">
            <a:off x="7370763" y="1497013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6" name="Line 656"/>
          <p:cNvSpPr>
            <a:spLocks noChangeShapeType="1"/>
          </p:cNvSpPr>
          <p:nvPr/>
        </p:nvSpPr>
        <p:spPr bwMode="auto">
          <a:xfrm>
            <a:off x="7415213" y="1555751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7" name="Line 657"/>
          <p:cNvSpPr>
            <a:spLocks noChangeShapeType="1"/>
          </p:cNvSpPr>
          <p:nvPr/>
        </p:nvSpPr>
        <p:spPr bwMode="auto">
          <a:xfrm flipH="1">
            <a:off x="7415213" y="1555751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8" name="Line 658"/>
          <p:cNvSpPr>
            <a:spLocks noChangeShapeType="1"/>
          </p:cNvSpPr>
          <p:nvPr/>
        </p:nvSpPr>
        <p:spPr bwMode="auto">
          <a:xfrm>
            <a:off x="7461254" y="1604964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9" name="Line 659"/>
          <p:cNvSpPr>
            <a:spLocks noChangeShapeType="1"/>
          </p:cNvSpPr>
          <p:nvPr/>
        </p:nvSpPr>
        <p:spPr bwMode="auto">
          <a:xfrm flipH="1">
            <a:off x="7461254" y="1604964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0" name="Line 660"/>
          <p:cNvSpPr>
            <a:spLocks noChangeShapeType="1"/>
          </p:cNvSpPr>
          <p:nvPr/>
        </p:nvSpPr>
        <p:spPr bwMode="auto">
          <a:xfrm>
            <a:off x="7515229" y="1655764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1" name="Line 661"/>
          <p:cNvSpPr>
            <a:spLocks noChangeShapeType="1"/>
          </p:cNvSpPr>
          <p:nvPr/>
        </p:nvSpPr>
        <p:spPr bwMode="auto">
          <a:xfrm flipH="1">
            <a:off x="7515229" y="1655764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2" name="Line 662"/>
          <p:cNvSpPr>
            <a:spLocks noChangeShapeType="1"/>
          </p:cNvSpPr>
          <p:nvPr/>
        </p:nvSpPr>
        <p:spPr bwMode="auto">
          <a:xfrm>
            <a:off x="7559675" y="1704976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3" name="Line 663"/>
          <p:cNvSpPr>
            <a:spLocks noChangeShapeType="1"/>
          </p:cNvSpPr>
          <p:nvPr/>
        </p:nvSpPr>
        <p:spPr bwMode="auto">
          <a:xfrm flipH="1">
            <a:off x="7559675" y="1704976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4" name="Line 664"/>
          <p:cNvSpPr>
            <a:spLocks noChangeShapeType="1"/>
          </p:cNvSpPr>
          <p:nvPr/>
        </p:nvSpPr>
        <p:spPr bwMode="auto">
          <a:xfrm>
            <a:off x="7605713" y="17541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5" name="Line 665"/>
          <p:cNvSpPr>
            <a:spLocks noChangeShapeType="1"/>
          </p:cNvSpPr>
          <p:nvPr/>
        </p:nvSpPr>
        <p:spPr bwMode="auto">
          <a:xfrm flipH="1">
            <a:off x="7605713" y="17541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6" name="Line 666"/>
          <p:cNvSpPr>
            <a:spLocks noChangeShapeType="1"/>
          </p:cNvSpPr>
          <p:nvPr/>
        </p:nvSpPr>
        <p:spPr bwMode="auto">
          <a:xfrm>
            <a:off x="7650163" y="1803403"/>
            <a:ext cx="17462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7" name="Line 667"/>
          <p:cNvSpPr>
            <a:spLocks noChangeShapeType="1"/>
          </p:cNvSpPr>
          <p:nvPr/>
        </p:nvSpPr>
        <p:spPr bwMode="auto">
          <a:xfrm flipH="1">
            <a:off x="7650163" y="1803403"/>
            <a:ext cx="17462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8" name="Line 668"/>
          <p:cNvSpPr>
            <a:spLocks noChangeShapeType="1"/>
          </p:cNvSpPr>
          <p:nvPr/>
        </p:nvSpPr>
        <p:spPr bwMode="auto">
          <a:xfrm>
            <a:off x="7694613" y="1843088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9" name="Line 669"/>
          <p:cNvSpPr>
            <a:spLocks noChangeShapeType="1"/>
          </p:cNvSpPr>
          <p:nvPr/>
        </p:nvSpPr>
        <p:spPr bwMode="auto">
          <a:xfrm flipH="1">
            <a:off x="7694613" y="1843088"/>
            <a:ext cx="19050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0" name="Line 670"/>
          <p:cNvSpPr>
            <a:spLocks noChangeShapeType="1"/>
          </p:cNvSpPr>
          <p:nvPr/>
        </p:nvSpPr>
        <p:spPr bwMode="auto">
          <a:xfrm>
            <a:off x="7748588" y="1882777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1" name="Line 671"/>
          <p:cNvSpPr>
            <a:spLocks noChangeShapeType="1"/>
          </p:cNvSpPr>
          <p:nvPr/>
        </p:nvSpPr>
        <p:spPr bwMode="auto">
          <a:xfrm flipH="1">
            <a:off x="7748588" y="1882777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2" name="Line 672"/>
          <p:cNvSpPr>
            <a:spLocks noChangeShapeType="1"/>
          </p:cNvSpPr>
          <p:nvPr/>
        </p:nvSpPr>
        <p:spPr bwMode="auto">
          <a:xfrm>
            <a:off x="7794629" y="1873249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3" name="Line 673"/>
          <p:cNvSpPr>
            <a:spLocks noChangeShapeType="1"/>
          </p:cNvSpPr>
          <p:nvPr/>
        </p:nvSpPr>
        <p:spPr bwMode="auto">
          <a:xfrm flipH="1">
            <a:off x="7794629" y="1873249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4" name="Line 674"/>
          <p:cNvSpPr>
            <a:spLocks noChangeShapeType="1"/>
          </p:cNvSpPr>
          <p:nvPr/>
        </p:nvSpPr>
        <p:spPr bwMode="auto">
          <a:xfrm>
            <a:off x="7839079" y="1773239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5" name="Line 675"/>
          <p:cNvSpPr>
            <a:spLocks noChangeShapeType="1"/>
          </p:cNvSpPr>
          <p:nvPr/>
        </p:nvSpPr>
        <p:spPr bwMode="auto">
          <a:xfrm flipH="1">
            <a:off x="7839079" y="1773239"/>
            <a:ext cx="17463" cy="20638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6" name="Line 676"/>
          <p:cNvSpPr>
            <a:spLocks noChangeShapeType="1"/>
          </p:cNvSpPr>
          <p:nvPr/>
        </p:nvSpPr>
        <p:spPr bwMode="auto">
          <a:xfrm>
            <a:off x="7883525" y="1635128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7" name="Line 677"/>
          <p:cNvSpPr>
            <a:spLocks noChangeShapeType="1"/>
          </p:cNvSpPr>
          <p:nvPr/>
        </p:nvSpPr>
        <p:spPr bwMode="auto">
          <a:xfrm flipH="1">
            <a:off x="7883525" y="1635128"/>
            <a:ext cx="19050" cy="20639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8" name="Line 678"/>
          <p:cNvSpPr>
            <a:spLocks noChangeShapeType="1"/>
          </p:cNvSpPr>
          <p:nvPr/>
        </p:nvSpPr>
        <p:spPr bwMode="auto">
          <a:xfrm>
            <a:off x="7929563" y="1506538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9" name="Line 679"/>
          <p:cNvSpPr>
            <a:spLocks noChangeShapeType="1"/>
          </p:cNvSpPr>
          <p:nvPr/>
        </p:nvSpPr>
        <p:spPr bwMode="auto">
          <a:xfrm flipH="1">
            <a:off x="7929563" y="1506538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0" name="Line 680"/>
          <p:cNvSpPr>
            <a:spLocks noChangeShapeType="1"/>
          </p:cNvSpPr>
          <p:nvPr/>
        </p:nvSpPr>
        <p:spPr bwMode="auto">
          <a:xfrm>
            <a:off x="7974013" y="137794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1" name="Line 681"/>
          <p:cNvSpPr>
            <a:spLocks noChangeShapeType="1"/>
          </p:cNvSpPr>
          <p:nvPr/>
        </p:nvSpPr>
        <p:spPr bwMode="auto">
          <a:xfrm flipH="1">
            <a:off x="7974013" y="137794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2" name="Line 682"/>
          <p:cNvSpPr>
            <a:spLocks noChangeShapeType="1"/>
          </p:cNvSpPr>
          <p:nvPr/>
        </p:nvSpPr>
        <p:spPr bwMode="auto">
          <a:xfrm>
            <a:off x="8027988" y="12588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3" name="Line 683"/>
          <p:cNvSpPr>
            <a:spLocks noChangeShapeType="1"/>
          </p:cNvSpPr>
          <p:nvPr/>
        </p:nvSpPr>
        <p:spPr bwMode="auto">
          <a:xfrm flipH="1">
            <a:off x="8027988" y="1258889"/>
            <a:ext cx="17462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4" name="Line 684"/>
          <p:cNvSpPr>
            <a:spLocks noChangeShapeType="1"/>
          </p:cNvSpPr>
          <p:nvPr/>
        </p:nvSpPr>
        <p:spPr bwMode="auto">
          <a:xfrm>
            <a:off x="8072438" y="1139826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5" name="Line 685"/>
          <p:cNvSpPr>
            <a:spLocks noChangeShapeType="1"/>
          </p:cNvSpPr>
          <p:nvPr/>
        </p:nvSpPr>
        <p:spPr bwMode="auto">
          <a:xfrm flipH="1">
            <a:off x="8072438" y="1139826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6" name="Line 686"/>
          <p:cNvSpPr>
            <a:spLocks noChangeShapeType="1"/>
          </p:cNvSpPr>
          <p:nvPr/>
        </p:nvSpPr>
        <p:spPr bwMode="auto">
          <a:xfrm>
            <a:off x="8118475" y="1020763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7" name="Line 687"/>
          <p:cNvSpPr>
            <a:spLocks noChangeShapeType="1"/>
          </p:cNvSpPr>
          <p:nvPr/>
        </p:nvSpPr>
        <p:spPr bwMode="auto">
          <a:xfrm flipH="1">
            <a:off x="8118475" y="1020763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8" name="Line 688"/>
          <p:cNvSpPr>
            <a:spLocks noChangeShapeType="1"/>
          </p:cNvSpPr>
          <p:nvPr/>
        </p:nvSpPr>
        <p:spPr bwMode="auto">
          <a:xfrm>
            <a:off x="8162929" y="892176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9" name="Line 689"/>
          <p:cNvSpPr>
            <a:spLocks noChangeShapeType="1"/>
          </p:cNvSpPr>
          <p:nvPr/>
        </p:nvSpPr>
        <p:spPr bwMode="auto">
          <a:xfrm flipH="1">
            <a:off x="8162929" y="892176"/>
            <a:ext cx="17463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0" name="Line 690"/>
          <p:cNvSpPr>
            <a:spLocks noChangeShapeType="1"/>
          </p:cNvSpPr>
          <p:nvPr/>
        </p:nvSpPr>
        <p:spPr bwMode="auto">
          <a:xfrm>
            <a:off x="8207375" y="76358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1" name="Line 691"/>
          <p:cNvSpPr>
            <a:spLocks noChangeShapeType="1"/>
          </p:cNvSpPr>
          <p:nvPr/>
        </p:nvSpPr>
        <p:spPr bwMode="auto">
          <a:xfrm flipH="1">
            <a:off x="8207375" y="763589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2" name="Line 692"/>
          <p:cNvSpPr>
            <a:spLocks noChangeShapeType="1"/>
          </p:cNvSpPr>
          <p:nvPr/>
        </p:nvSpPr>
        <p:spPr bwMode="auto">
          <a:xfrm>
            <a:off x="8261350" y="635001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3" name="Line 693"/>
          <p:cNvSpPr>
            <a:spLocks noChangeShapeType="1"/>
          </p:cNvSpPr>
          <p:nvPr/>
        </p:nvSpPr>
        <p:spPr bwMode="auto">
          <a:xfrm flipH="1">
            <a:off x="8261350" y="635001"/>
            <a:ext cx="19050" cy="19051"/>
          </a:xfrm>
          <a:prstGeom prst="line">
            <a:avLst/>
          </a:prstGeom>
          <a:noFill/>
          <a:ln w="3651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4" name="Freeform 694"/>
          <p:cNvSpPr>
            <a:spLocks/>
          </p:cNvSpPr>
          <p:nvPr/>
        </p:nvSpPr>
        <p:spPr bwMode="auto">
          <a:xfrm>
            <a:off x="1233488" y="1020764"/>
            <a:ext cx="5911850" cy="4826000"/>
          </a:xfrm>
          <a:custGeom>
            <a:avLst/>
            <a:gdLst/>
            <a:ahLst/>
            <a:cxnLst>
              <a:cxn ang="0">
                <a:pos x="56" y="1486"/>
              </a:cxn>
              <a:cxn ang="0">
                <a:pos x="147" y="1517"/>
              </a:cxn>
              <a:cxn ang="0">
                <a:pos x="232" y="1342"/>
              </a:cxn>
              <a:cxn ang="0">
                <a:pos x="323" y="1117"/>
              </a:cxn>
              <a:cxn ang="0">
                <a:pos x="408" y="1192"/>
              </a:cxn>
              <a:cxn ang="0">
                <a:pos x="499" y="955"/>
              </a:cxn>
              <a:cxn ang="0">
                <a:pos x="584" y="911"/>
              </a:cxn>
              <a:cxn ang="0">
                <a:pos x="674" y="924"/>
              </a:cxn>
              <a:cxn ang="0">
                <a:pos x="759" y="818"/>
              </a:cxn>
              <a:cxn ang="0">
                <a:pos x="850" y="874"/>
              </a:cxn>
              <a:cxn ang="0">
                <a:pos x="935" y="936"/>
              </a:cxn>
              <a:cxn ang="0">
                <a:pos x="1026" y="1105"/>
              </a:cxn>
              <a:cxn ang="0">
                <a:pos x="1111" y="1692"/>
              </a:cxn>
              <a:cxn ang="0">
                <a:pos x="1202" y="1667"/>
              </a:cxn>
              <a:cxn ang="0">
                <a:pos x="1287" y="2016"/>
              </a:cxn>
              <a:cxn ang="0">
                <a:pos x="1377" y="2335"/>
              </a:cxn>
              <a:cxn ang="0">
                <a:pos x="1468" y="2279"/>
              </a:cxn>
              <a:cxn ang="0">
                <a:pos x="1553" y="2566"/>
              </a:cxn>
              <a:cxn ang="0">
                <a:pos x="1644" y="2709"/>
              </a:cxn>
              <a:cxn ang="0">
                <a:pos x="1729" y="2741"/>
              </a:cxn>
              <a:cxn ang="0">
                <a:pos x="1820" y="3003"/>
              </a:cxn>
              <a:cxn ang="0">
                <a:pos x="1905" y="2803"/>
              </a:cxn>
              <a:cxn ang="0">
                <a:pos x="1995" y="2322"/>
              </a:cxn>
              <a:cxn ang="0">
                <a:pos x="2080" y="2541"/>
              </a:cxn>
              <a:cxn ang="0">
                <a:pos x="2171" y="2229"/>
              </a:cxn>
              <a:cxn ang="0">
                <a:pos x="2256" y="2066"/>
              </a:cxn>
              <a:cxn ang="0">
                <a:pos x="2347" y="2279"/>
              </a:cxn>
              <a:cxn ang="0">
                <a:pos x="2432" y="2609"/>
              </a:cxn>
              <a:cxn ang="0">
                <a:pos x="2523" y="2603"/>
              </a:cxn>
              <a:cxn ang="0">
                <a:pos x="2608" y="2822"/>
              </a:cxn>
              <a:cxn ang="0">
                <a:pos x="2698" y="2934"/>
              </a:cxn>
              <a:cxn ang="0">
                <a:pos x="2789" y="2803"/>
              </a:cxn>
              <a:cxn ang="0">
                <a:pos x="2874" y="2335"/>
              </a:cxn>
              <a:cxn ang="0">
                <a:pos x="2965" y="2410"/>
              </a:cxn>
              <a:cxn ang="0">
                <a:pos x="3050" y="2110"/>
              </a:cxn>
              <a:cxn ang="0">
                <a:pos x="3140" y="1573"/>
              </a:cxn>
              <a:cxn ang="0">
                <a:pos x="3226" y="1492"/>
              </a:cxn>
              <a:cxn ang="0">
                <a:pos x="3316" y="1205"/>
              </a:cxn>
              <a:cxn ang="0">
                <a:pos x="3401" y="556"/>
              </a:cxn>
              <a:cxn ang="0">
                <a:pos x="3492" y="643"/>
              </a:cxn>
              <a:cxn ang="0">
                <a:pos x="3577" y="281"/>
              </a:cxn>
              <a:cxn ang="0">
                <a:pos x="3668" y="87"/>
              </a:cxn>
            </a:cxnLst>
            <a:rect l="0" t="0" r="r" b="b"/>
            <a:pathLst>
              <a:path w="3724" h="3040">
                <a:moveTo>
                  <a:pt x="0" y="1155"/>
                </a:moveTo>
                <a:lnTo>
                  <a:pt x="28" y="1348"/>
                </a:lnTo>
                <a:lnTo>
                  <a:pt x="56" y="1486"/>
                </a:lnTo>
                <a:lnTo>
                  <a:pt x="85" y="1529"/>
                </a:lnTo>
                <a:lnTo>
                  <a:pt x="113" y="1529"/>
                </a:lnTo>
                <a:lnTo>
                  <a:pt x="147" y="1517"/>
                </a:lnTo>
                <a:lnTo>
                  <a:pt x="175" y="1511"/>
                </a:lnTo>
                <a:lnTo>
                  <a:pt x="204" y="1473"/>
                </a:lnTo>
                <a:lnTo>
                  <a:pt x="232" y="1342"/>
                </a:lnTo>
                <a:lnTo>
                  <a:pt x="260" y="1217"/>
                </a:lnTo>
                <a:lnTo>
                  <a:pt x="289" y="1136"/>
                </a:lnTo>
                <a:lnTo>
                  <a:pt x="323" y="1117"/>
                </a:lnTo>
                <a:lnTo>
                  <a:pt x="351" y="1149"/>
                </a:lnTo>
                <a:lnTo>
                  <a:pt x="380" y="1186"/>
                </a:lnTo>
                <a:lnTo>
                  <a:pt x="408" y="1192"/>
                </a:lnTo>
                <a:lnTo>
                  <a:pt x="436" y="1142"/>
                </a:lnTo>
                <a:lnTo>
                  <a:pt x="470" y="1049"/>
                </a:lnTo>
                <a:lnTo>
                  <a:pt x="499" y="955"/>
                </a:lnTo>
                <a:lnTo>
                  <a:pt x="527" y="899"/>
                </a:lnTo>
                <a:lnTo>
                  <a:pt x="555" y="893"/>
                </a:lnTo>
                <a:lnTo>
                  <a:pt x="584" y="911"/>
                </a:lnTo>
                <a:lnTo>
                  <a:pt x="612" y="924"/>
                </a:lnTo>
                <a:lnTo>
                  <a:pt x="646" y="930"/>
                </a:lnTo>
                <a:lnTo>
                  <a:pt x="674" y="924"/>
                </a:lnTo>
                <a:lnTo>
                  <a:pt x="703" y="899"/>
                </a:lnTo>
                <a:lnTo>
                  <a:pt x="731" y="855"/>
                </a:lnTo>
                <a:lnTo>
                  <a:pt x="759" y="818"/>
                </a:lnTo>
                <a:lnTo>
                  <a:pt x="788" y="799"/>
                </a:lnTo>
                <a:lnTo>
                  <a:pt x="822" y="824"/>
                </a:lnTo>
                <a:lnTo>
                  <a:pt x="850" y="874"/>
                </a:lnTo>
                <a:lnTo>
                  <a:pt x="878" y="924"/>
                </a:lnTo>
                <a:lnTo>
                  <a:pt x="907" y="949"/>
                </a:lnTo>
                <a:lnTo>
                  <a:pt x="935" y="936"/>
                </a:lnTo>
                <a:lnTo>
                  <a:pt x="969" y="911"/>
                </a:lnTo>
                <a:lnTo>
                  <a:pt x="997" y="943"/>
                </a:lnTo>
                <a:lnTo>
                  <a:pt x="1026" y="1105"/>
                </a:lnTo>
                <a:lnTo>
                  <a:pt x="1054" y="1342"/>
                </a:lnTo>
                <a:lnTo>
                  <a:pt x="1083" y="1561"/>
                </a:lnTo>
                <a:lnTo>
                  <a:pt x="1111" y="1692"/>
                </a:lnTo>
                <a:lnTo>
                  <a:pt x="1145" y="1717"/>
                </a:lnTo>
                <a:lnTo>
                  <a:pt x="1173" y="1686"/>
                </a:lnTo>
                <a:lnTo>
                  <a:pt x="1202" y="1667"/>
                </a:lnTo>
                <a:lnTo>
                  <a:pt x="1230" y="1711"/>
                </a:lnTo>
                <a:lnTo>
                  <a:pt x="1258" y="1842"/>
                </a:lnTo>
                <a:lnTo>
                  <a:pt x="1287" y="2016"/>
                </a:lnTo>
                <a:lnTo>
                  <a:pt x="1321" y="2185"/>
                </a:lnTo>
                <a:lnTo>
                  <a:pt x="1349" y="2291"/>
                </a:lnTo>
                <a:lnTo>
                  <a:pt x="1377" y="2335"/>
                </a:lnTo>
                <a:lnTo>
                  <a:pt x="1406" y="2322"/>
                </a:lnTo>
                <a:lnTo>
                  <a:pt x="1434" y="2291"/>
                </a:lnTo>
                <a:lnTo>
                  <a:pt x="1468" y="2279"/>
                </a:lnTo>
                <a:lnTo>
                  <a:pt x="1496" y="2329"/>
                </a:lnTo>
                <a:lnTo>
                  <a:pt x="1525" y="2441"/>
                </a:lnTo>
                <a:lnTo>
                  <a:pt x="1553" y="2566"/>
                </a:lnTo>
                <a:lnTo>
                  <a:pt x="1581" y="2666"/>
                </a:lnTo>
                <a:lnTo>
                  <a:pt x="1610" y="2709"/>
                </a:lnTo>
                <a:lnTo>
                  <a:pt x="1644" y="2709"/>
                </a:lnTo>
                <a:lnTo>
                  <a:pt x="1672" y="2691"/>
                </a:lnTo>
                <a:lnTo>
                  <a:pt x="1700" y="2697"/>
                </a:lnTo>
                <a:lnTo>
                  <a:pt x="1729" y="2741"/>
                </a:lnTo>
                <a:lnTo>
                  <a:pt x="1757" y="2828"/>
                </a:lnTo>
                <a:lnTo>
                  <a:pt x="1791" y="2922"/>
                </a:lnTo>
                <a:lnTo>
                  <a:pt x="1820" y="3003"/>
                </a:lnTo>
                <a:lnTo>
                  <a:pt x="1848" y="3040"/>
                </a:lnTo>
                <a:lnTo>
                  <a:pt x="1876" y="2997"/>
                </a:lnTo>
                <a:lnTo>
                  <a:pt x="1905" y="2803"/>
                </a:lnTo>
                <a:lnTo>
                  <a:pt x="1933" y="2547"/>
                </a:lnTo>
                <a:lnTo>
                  <a:pt x="1967" y="2366"/>
                </a:lnTo>
                <a:lnTo>
                  <a:pt x="1995" y="2322"/>
                </a:lnTo>
                <a:lnTo>
                  <a:pt x="2024" y="2385"/>
                </a:lnTo>
                <a:lnTo>
                  <a:pt x="2052" y="2485"/>
                </a:lnTo>
                <a:lnTo>
                  <a:pt x="2080" y="2541"/>
                </a:lnTo>
                <a:lnTo>
                  <a:pt x="2109" y="2510"/>
                </a:lnTo>
                <a:lnTo>
                  <a:pt x="2143" y="2385"/>
                </a:lnTo>
                <a:lnTo>
                  <a:pt x="2171" y="2229"/>
                </a:lnTo>
                <a:lnTo>
                  <a:pt x="2199" y="2104"/>
                </a:lnTo>
                <a:lnTo>
                  <a:pt x="2228" y="2041"/>
                </a:lnTo>
                <a:lnTo>
                  <a:pt x="2256" y="2066"/>
                </a:lnTo>
                <a:lnTo>
                  <a:pt x="2290" y="2129"/>
                </a:lnTo>
                <a:lnTo>
                  <a:pt x="2318" y="2185"/>
                </a:lnTo>
                <a:lnTo>
                  <a:pt x="2347" y="2279"/>
                </a:lnTo>
                <a:lnTo>
                  <a:pt x="2375" y="2422"/>
                </a:lnTo>
                <a:lnTo>
                  <a:pt x="2403" y="2547"/>
                </a:lnTo>
                <a:lnTo>
                  <a:pt x="2432" y="2609"/>
                </a:lnTo>
                <a:lnTo>
                  <a:pt x="2466" y="2622"/>
                </a:lnTo>
                <a:lnTo>
                  <a:pt x="2494" y="2603"/>
                </a:lnTo>
                <a:lnTo>
                  <a:pt x="2523" y="2603"/>
                </a:lnTo>
                <a:lnTo>
                  <a:pt x="2551" y="2647"/>
                </a:lnTo>
                <a:lnTo>
                  <a:pt x="2579" y="2728"/>
                </a:lnTo>
                <a:lnTo>
                  <a:pt x="2608" y="2822"/>
                </a:lnTo>
                <a:lnTo>
                  <a:pt x="2642" y="2897"/>
                </a:lnTo>
                <a:lnTo>
                  <a:pt x="2670" y="2928"/>
                </a:lnTo>
                <a:lnTo>
                  <a:pt x="2698" y="2934"/>
                </a:lnTo>
                <a:lnTo>
                  <a:pt x="2727" y="2915"/>
                </a:lnTo>
                <a:lnTo>
                  <a:pt x="2755" y="2903"/>
                </a:lnTo>
                <a:lnTo>
                  <a:pt x="2789" y="2803"/>
                </a:lnTo>
                <a:lnTo>
                  <a:pt x="2817" y="2616"/>
                </a:lnTo>
                <a:lnTo>
                  <a:pt x="2846" y="2441"/>
                </a:lnTo>
                <a:lnTo>
                  <a:pt x="2874" y="2335"/>
                </a:lnTo>
                <a:lnTo>
                  <a:pt x="2902" y="2329"/>
                </a:lnTo>
                <a:lnTo>
                  <a:pt x="2931" y="2372"/>
                </a:lnTo>
                <a:lnTo>
                  <a:pt x="2965" y="2410"/>
                </a:lnTo>
                <a:lnTo>
                  <a:pt x="2993" y="2385"/>
                </a:lnTo>
                <a:lnTo>
                  <a:pt x="3021" y="2272"/>
                </a:lnTo>
                <a:lnTo>
                  <a:pt x="3050" y="2110"/>
                </a:lnTo>
                <a:lnTo>
                  <a:pt x="3078" y="1954"/>
                </a:lnTo>
                <a:lnTo>
                  <a:pt x="3112" y="1785"/>
                </a:lnTo>
                <a:lnTo>
                  <a:pt x="3140" y="1573"/>
                </a:lnTo>
                <a:lnTo>
                  <a:pt x="3169" y="1436"/>
                </a:lnTo>
                <a:lnTo>
                  <a:pt x="3197" y="1430"/>
                </a:lnTo>
                <a:lnTo>
                  <a:pt x="3226" y="1492"/>
                </a:lnTo>
                <a:lnTo>
                  <a:pt x="3254" y="1517"/>
                </a:lnTo>
                <a:lnTo>
                  <a:pt x="3288" y="1423"/>
                </a:lnTo>
                <a:lnTo>
                  <a:pt x="3316" y="1205"/>
                </a:lnTo>
                <a:lnTo>
                  <a:pt x="3345" y="930"/>
                </a:lnTo>
                <a:lnTo>
                  <a:pt x="3373" y="693"/>
                </a:lnTo>
                <a:lnTo>
                  <a:pt x="3401" y="556"/>
                </a:lnTo>
                <a:lnTo>
                  <a:pt x="3430" y="543"/>
                </a:lnTo>
                <a:lnTo>
                  <a:pt x="3464" y="599"/>
                </a:lnTo>
                <a:lnTo>
                  <a:pt x="3492" y="643"/>
                </a:lnTo>
                <a:lnTo>
                  <a:pt x="3520" y="606"/>
                </a:lnTo>
                <a:lnTo>
                  <a:pt x="3549" y="474"/>
                </a:lnTo>
                <a:lnTo>
                  <a:pt x="3577" y="281"/>
                </a:lnTo>
                <a:lnTo>
                  <a:pt x="3611" y="94"/>
                </a:lnTo>
                <a:lnTo>
                  <a:pt x="3639" y="0"/>
                </a:lnTo>
                <a:lnTo>
                  <a:pt x="3668" y="87"/>
                </a:lnTo>
                <a:lnTo>
                  <a:pt x="3696" y="331"/>
                </a:lnTo>
                <a:lnTo>
                  <a:pt x="3724" y="581"/>
                </a:lnTo>
              </a:path>
            </a:pathLst>
          </a:custGeom>
          <a:noFill/>
          <a:ln w="36513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5" name="Freeform 695"/>
          <p:cNvSpPr>
            <a:spLocks/>
          </p:cNvSpPr>
          <p:nvPr/>
        </p:nvSpPr>
        <p:spPr bwMode="auto">
          <a:xfrm>
            <a:off x="7145342" y="515941"/>
            <a:ext cx="1125537" cy="1812925"/>
          </a:xfrm>
          <a:custGeom>
            <a:avLst/>
            <a:gdLst/>
            <a:ahLst/>
            <a:cxnLst>
              <a:cxn ang="0">
                <a:pos x="0" y="899"/>
              </a:cxn>
              <a:cxn ang="0">
                <a:pos x="29" y="1030"/>
              </a:cxn>
              <a:cxn ang="0">
                <a:pos x="63" y="992"/>
              </a:cxn>
              <a:cxn ang="0">
                <a:pos x="91" y="836"/>
              </a:cxn>
              <a:cxn ang="0">
                <a:pos x="119" y="668"/>
              </a:cxn>
              <a:cxn ang="0">
                <a:pos x="148" y="593"/>
              </a:cxn>
              <a:cxn ang="0">
                <a:pos x="176" y="668"/>
              </a:cxn>
              <a:cxn ang="0">
                <a:pos x="205" y="836"/>
              </a:cxn>
              <a:cxn ang="0">
                <a:pos x="239" y="1023"/>
              </a:cxn>
              <a:cxn ang="0">
                <a:pos x="267" y="1142"/>
              </a:cxn>
              <a:cxn ang="0">
                <a:pos x="295" y="1142"/>
              </a:cxn>
              <a:cxn ang="0">
                <a:pos x="324" y="1048"/>
              </a:cxn>
              <a:cxn ang="0">
                <a:pos x="352" y="930"/>
              </a:cxn>
              <a:cxn ang="0">
                <a:pos x="386" y="855"/>
              </a:cxn>
              <a:cxn ang="0">
                <a:pos x="414" y="824"/>
              </a:cxn>
              <a:cxn ang="0">
                <a:pos x="443" y="749"/>
              </a:cxn>
              <a:cxn ang="0">
                <a:pos x="471" y="630"/>
              </a:cxn>
              <a:cxn ang="0">
                <a:pos x="499" y="524"/>
              </a:cxn>
              <a:cxn ang="0">
                <a:pos x="528" y="443"/>
              </a:cxn>
              <a:cxn ang="0">
                <a:pos x="562" y="393"/>
              </a:cxn>
              <a:cxn ang="0">
                <a:pos x="590" y="355"/>
              </a:cxn>
              <a:cxn ang="0">
                <a:pos x="618" y="306"/>
              </a:cxn>
              <a:cxn ang="0">
                <a:pos x="647" y="218"/>
              </a:cxn>
              <a:cxn ang="0">
                <a:pos x="675" y="112"/>
              </a:cxn>
              <a:cxn ang="0">
                <a:pos x="709" y="0"/>
              </a:cxn>
            </a:cxnLst>
            <a:rect l="0" t="0" r="r" b="b"/>
            <a:pathLst>
              <a:path w="709" h="1142">
                <a:moveTo>
                  <a:pt x="0" y="899"/>
                </a:moveTo>
                <a:lnTo>
                  <a:pt x="29" y="1030"/>
                </a:lnTo>
                <a:lnTo>
                  <a:pt x="63" y="992"/>
                </a:lnTo>
                <a:lnTo>
                  <a:pt x="91" y="836"/>
                </a:lnTo>
                <a:lnTo>
                  <a:pt x="119" y="668"/>
                </a:lnTo>
                <a:lnTo>
                  <a:pt x="148" y="593"/>
                </a:lnTo>
                <a:lnTo>
                  <a:pt x="176" y="668"/>
                </a:lnTo>
                <a:lnTo>
                  <a:pt x="205" y="836"/>
                </a:lnTo>
                <a:lnTo>
                  <a:pt x="239" y="1023"/>
                </a:lnTo>
                <a:lnTo>
                  <a:pt x="267" y="1142"/>
                </a:lnTo>
                <a:lnTo>
                  <a:pt x="295" y="1142"/>
                </a:lnTo>
                <a:lnTo>
                  <a:pt x="324" y="1048"/>
                </a:lnTo>
                <a:lnTo>
                  <a:pt x="352" y="930"/>
                </a:lnTo>
                <a:lnTo>
                  <a:pt x="386" y="855"/>
                </a:lnTo>
                <a:lnTo>
                  <a:pt x="414" y="824"/>
                </a:lnTo>
                <a:lnTo>
                  <a:pt x="443" y="749"/>
                </a:lnTo>
                <a:lnTo>
                  <a:pt x="471" y="630"/>
                </a:lnTo>
                <a:lnTo>
                  <a:pt x="499" y="524"/>
                </a:lnTo>
                <a:lnTo>
                  <a:pt x="528" y="443"/>
                </a:lnTo>
                <a:lnTo>
                  <a:pt x="562" y="393"/>
                </a:lnTo>
                <a:lnTo>
                  <a:pt x="590" y="355"/>
                </a:lnTo>
                <a:lnTo>
                  <a:pt x="618" y="306"/>
                </a:lnTo>
                <a:lnTo>
                  <a:pt x="647" y="218"/>
                </a:lnTo>
                <a:lnTo>
                  <a:pt x="675" y="112"/>
                </a:lnTo>
                <a:lnTo>
                  <a:pt x="709" y="0"/>
                </a:lnTo>
              </a:path>
            </a:pathLst>
          </a:custGeom>
          <a:noFill/>
          <a:ln w="36513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6" name="Rectangle 696"/>
          <p:cNvSpPr>
            <a:spLocks noChangeArrowheads="1"/>
          </p:cNvSpPr>
          <p:nvPr/>
        </p:nvSpPr>
        <p:spPr bwMode="auto">
          <a:xfrm>
            <a:off x="6831013" y="5694363"/>
            <a:ext cx="1226874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900">
                <a:solidFill>
                  <a:srgbClr val="000000"/>
                </a:solidFill>
                <a:latin typeface="Helvetica" pitchFamily="34" charset="0"/>
              </a:rPr>
              <a:t>Time (min.)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7257" name="Rectangle 697"/>
          <p:cNvSpPr>
            <a:spLocks noChangeArrowheads="1"/>
          </p:cNvSpPr>
          <p:nvPr/>
        </p:nvSpPr>
        <p:spPr bwMode="auto">
          <a:xfrm rot="16200000">
            <a:off x="-736227" y="3158983"/>
            <a:ext cx="21614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900">
                <a:solidFill>
                  <a:srgbClr val="000000"/>
                </a:solidFill>
                <a:latin typeface="Helvetica" pitchFamily="34" charset="0"/>
              </a:rPr>
              <a:t>Water level (mAHD)</a:t>
            </a:r>
            <a:endParaRPr lang="en-AU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7258" name="Freeform 698"/>
          <p:cNvSpPr>
            <a:spLocks/>
          </p:cNvSpPr>
          <p:nvPr/>
        </p:nvSpPr>
        <p:spPr bwMode="auto">
          <a:xfrm>
            <a:off x="1233488" y="1485901"/>
            <a:ext cx="5911850" cy="4460875"/>
          </a:xfrm>
          <a:custGeom>
            <a:avLst/>
            <a:gdLst/>
            <a:ahLst/>
            <a:cxnLst>
              <a:cxn ang="0">
                <a:pos x="56" y="1093"/>
              </a:cxn>
              <a:cxn ang="0">
                <a:pos x="147" y="1049"/>
              </a:cxn>
              <a:cxn ang="0">
                <a:pos x="232" y="650"/>
              </a:cxn>
              <a:cxn ang="0">
                <a:pos x="323" y="812"/>
              </a:cxn>
              <a:cxn ang="0">
                <a:pos x="408" y="706"/>
              </a:cxn>
              <a:cxn ang="0">
                <a:pos x="499" y="544"/>
              </a:cxn>
              <a:cxn ang="0">
                <a:pos x="584" y="612"/>
              </a:cxn>
              <a:cxn ang="0">
                <a:pos x="674" y="581"/>
              </a:cxn>
              <a:cxn ang="0">
                <a:pos x="759" y="544"/>
              </a:cxn>
              <a:cxn ang="0">
                <a:pos x="850" y="662"/>
              </a:cxn>
              <a:cxn ang="0">
                <a:pos x="935" y="693"/>
              </a:cxn>
              <a:cxn ang="0">
                <a:pos x="1026" y="1130"/>
              </a:cxn>
              <a:cxn ang="0">
                <a:pos x="1111" y="1480"/>
              </a:cxn>
              <a:cxn ang="0">
                <a:pos x="1202" y="1592"/>
              </a:cxn>
              <a:cxn ang="0">
                <a:pos x="1287" y="1954"/>
              </a:cxn>
              <a:cxn ang="0">
                <a:pos x="1377" y="2148"/>
              </a:cxn>
              <a:cxn ang="0">
                <a:pos x="1468" y="2198"/>
              </a:cxn>
              <a:cxn ang="0">
                <a:pos x="1553" y="2435"/>
              </a:cxn>
              <a:cxn ang="0">
                <a:pos x="1644" y="2547"/>
              </a:cxn>
              <a:cxn ang="0">
                <a:pos x="1729" y="2666"/>
              </a:cxn>
              <a:cxn ang="0">
                <a:pos x="1820" y="2810"/>
              </a:cxn>
              <a:cxn ang="0">
                <a:pos x="1905" y="2429"/>
              </a:cxn>
              <a:cxn ang="0">
                <a:pos x="1995" y="2192"/>
              </a:cxn>
              <a:cxn ang="0">
                <a:pos x="2080" y="2229"/>
              </a:cxn>
              <a:cxn ang="0">
                <a:pos x="2171" y="1998"/>
              </a:cxn>
              <a:cxn ang="0">
                <a:pos x="2256" y="1898"/>
              </a:cxn>
              <a:cxn ang="0">
                <a:pos x="2347" y="2210"/>
              </a:cxn>
              <a:cxn ang="0">
                <a:pos x="2432" y="2510"/>
              </a:cxn>
              <a:cxn ang="0">
                <a:pos x="2523" y="2485"/>
              </a:cxn>
              <a:cxn ang="0">
                <a:pos x="2608" y="2697"/>
              </a:cxn>
              <a:cxn ang="0">
                <a:pos x="2698" y="2785"/>
              </a:cxn>
              <a:cxn ang="0">
                <a:pos x="2789" y="2448"/>
              </a:cxn>
              <a:cxn ang="0">
                <a:pos x="2874" y="2135"/>
              </a:cxn>
              <a:cxn ang="0">
                <a:pos x="2965" y="2148"/>
              </a:cxn>
              <a:cxn ang="0">
                <a:pos x="3050" y="1811"/>
              </a:cxn>
              <a:cxn ang="0">
                <a:pos x="3140" y="1330"/>
              </a:cxn>
              <a:cxn ang="0">
                <a:pos x="3226" y="1280"/>
              </a:cxn>
              <a:cxn ang="0">
                <a:pos x="3316" y="874"/>
              </a:cxn>
              <a:cxn ang="0">
                <a:pos x="3401" y="437"/>
              </a:cxn>
              <a:cxn ang="0">
                <a:pos x="3492" y="375"/>
              </a:cxn>
              <a:cxn ang="0">
                <a:pos x="3577" y="63"/>
              </a:cxn>
              <a:cxn ang="0">
                <a:pos x="3668" y="169"/>
              </a:cxn>
            </a:cxnLst>
            <a:rect l="0" t="0" r="r" b="b"/>
            <a:pathLst>
              <a:path w="3724" h="2810">
                <a:moveTo>
                  <a:pt x="0" y="768"/>
                </a:moveTo>
                <a:lnTo>
                  <a:pt x="28" y="1093"/>
                </a:lnTo>
                <a:lnTo>
                  <a:pt x="56" y="1093"/>
                </a:lnTo>
                <a:lnTo>
                  <a:pt x="85" y="1093"/>
                </a:lnTo>
                <a:lnTo>
                  <a:pt x="113" y="1087"/>
                </a:lnTo>
                <a:lnTo>
                  <a:pt x="147" y="1049"/>
                </a:lnTo>
                <a:lnTo>
                  <a:pt x="175" y="949"/>
                </a:lnTo>
                <a:lnTo>
                  <a:pt x="204" y="793"/>
                </a:lnTo>
                <a:lnTo>
                  <a:pt x="232" y="650"/>
                </a:lnTo>
                <a:lnTo>
                  <a:pt x="260" y="618"/>
                </a:lnTo>
                <a:lnTo>
                  <a:pt x="289" y="706"/>
                </a:lnTo>
                <a:lnTo>
                  <a:pt x="323" y="812"/>
                </a:lnTo>
                <a:lnTo>
                  <a:pt x="351" y="831"/>
                </a:lnTo>
                <a:lnTo>
                  <a:pt x="380" y="781"/>
                </a:lnTo>
                <a:lnTo>
                  <a:pt x="408" y="706"/>
                </a:lnTo>
                <a:lnTo>
                  <a:pt x="436" y="631"/>
                </a:lnTo>
                <a:lnTo>
                  <a:pt x="470" y="575"/>
                </a:lnTo>
                <a:lnTo>
                  <a:pt x="499" y="544"/>
                </a:lnTo>
                <a:lnTo>
                  <a:pt x="527" y="556"/>
                </a:lnTo>
                <a:lnTo>
                  <a:pt x="555" y="593"/>
                </a:lnTo>
                <a:lnTo>
                  <a:pt x="584" y="612"/>
                </a:lnTo>
                <a:lnTo>
                  <a:pt x="612" y="606"/>
                </a:lnTo>
                <a:lnTo>
                  <a:pt x="646" y="593"/>
                </a:lnTo>
                <a:lnTo>
                  <a:pt x="674" y="581"/>
                </a:lnTo>
                <a:lnTo>
                  <a:pt x="703" y="562"/>
                </a:lnTo>
                <a:lnTo>
                  <a:pt x="731" y="544"/>
                </a:lnTo>
                <a:lnTo>
                  <a:pt x="759" y="544"/>
                </a:lnTo>
                <a:lnTo>
                  <a:pt x="788" y="569"/>
                </a:lnTo>
                <a:lnTo>
                  <a:pt x="822" y="618"/>
                </a:lnTo>
                <a:lnTo>
                  <a:pt x="850" y="662"/>
                </a:lnTo>
                <a:lnTo>
                  <a:pt x="878" y="687"/>
                </a:lnTo>
                <a:lnTo>
                  <a:pt x="907" y="687"/>
                </a:lnTo>
                <a:lnTo>
                  <a:pt x="935" y="693"/>
                </a:lnTo>
                <a:lnTo>
                  <a:pt x="969" y="756"/>
                </a:lnTo>
                <a:lnTo>
                  <a:pt x="997" y="912"/>
                </a:lnTo>
                <a:lnTo>
                  <a:pt x="1026" y="1130"/>
                </a:lnTo>
                <a:lnTo>
                  <a:pt x="1054" y="1343"/>
                </a:lnTo>
                <a:lnTo>
                  <a:pt x="1083" y="1455"/>
                </a:lnTo>
                <a:lnTo>
                  <a:pt x="1111" y="1480"/>
                </a:lnTo>
                <a:lnTo>
                  <a:pt x="1145" y="1486"/>
                </a:lnTo>
                <a:lnTo>
                  <a:pt x="1173" y="1524"/>
                </a:lnTo>
                <a:lnTo>
                  <a:pt x="1202" y="1592"/>
                </a:lnTo>
                <a:lnTo>
                  <a:pt x="1230" y="1692"/>
                </a:lnTo>
                <a:lnTo>
                  <a:pt x="1258" y="1817"/>
                </a:lnTo>
                <a:lnTo>
                  <a:pt x="1287" y="1954"/>
                </a:lnTo>
                <a:lnTo>
                  <a:pt x="1321" y="2054"/>
                </a:lnTo>
                <a:lnTo>
                  <a:pt x="1349" y="2123"/>
                </a:lnTo>
                <a:lnTo>
                  <a:pt x="1377" y="2148"/>
                </a:lnTo>
                <a:lnTo>
                  <a:pt x="1406" y="2154"/>
                </a:lnTo>
                <a:lnTo>
                  <a:pt x="1434" y="2160"/>
                </a:lnTo>
                <a:lnTo>
                  <a:pt x="1468" y="2198"/>
                </a:lnTo>
                <a:lnTo>
                  <a:pt x="1496" y="2260"/>
                </a:lnTo>
                <a:lnTo>
                  <a:pt x="1525" y="2354"/>
                </a:lnTo>
                <a:lnTo>
                  <a:pt x="1553" y="2435"/>
                </a:lnTo>
                <a:lnTo>
                  <a:pt x="1581" y="2498"/>
                </a:lnTo>
                <a:lnTo>
                  <a:pt x="1610" y="2529"/>
                </a:lnTo>
                <a:lnTo>
                  <a:pt x="1644" y="2547"/>
                </a:lnTo>
                <a:lnTo>
                  <a:pt x="1672" y="2579"/>
                </a:lnTo>
                <a:lnTo>
                  <a:pt x="1700" y="2616"/>
                </a:lnTo>
                <a:lnTo>
                  <a:pt x="1729" y="2666"/>
                </a:lnTo>
                <a:lnTo>
                  <a:pt x="1757" y="2729"/>
                </a:lnTo>
                <a:lnTo>
                  <a:pt x="1791" y="2778"/>
                </a:lnTo>
                <a:lnTo>
                  <a:pt x="1820" y="2810"/>
                </a:lnTo>
                <a:lnTo>
                  <a:pt x="1848" y="2778"/>
                </a:lnTo>
                <a:lnTo>
                  <a:pt x="1876" y="2647"/>
                </a:lnTo>
                <a:lnTo>
                  <a:pt x="1905" y="2429"/>
                </a:lnTo>
                <a:lnTo>
                  <a:pt x="1933" y="2229"/>
                </a:lnTo>
                <a:lnTo>
                  <a:pt x="1967" y="2154"/>
                </a:lnTo>
                <a:lnTo>
                  <a:pt x="1995" y="2192"/>
                </a:lnTo>
                <a:lnTo>
                  <a:pt x="2024" y="2248"/>
                </a:lnTo>
                <a:lnTo>
                  <a:pt x="2052" y="2254"/>
                </a:lnTo>
                <a:lnTo>
                  <a:pt x="2080" y="2229"/>
                </a:lnTo>
                <a:lnTo>
                  <a:pt x="2109" y="2185"/>
                </a:lnTo>
                <a:lnTo>
                  <a:pt x="2143" y="2104"/>
                </a:lnTo>
                <a:lnTo>
                  <a:pt x="2171" y="1998"/>
                </a:lnTo>
                <a:lnTo>
                  <a:pt x="2199" y="1917"/>
                </a:lnTo>
                <a:lnTo>
                  <a:pt x="2228" y="1886"/>
                </a:lnTo>
                <a:lnTo>
                  <a:pt x="2256" y="1898"/>
                </a:lnTo>
                <a:lnTo>
                  <a:pt x="2290" y="1954"/>
                </a:lnTo>
                <a:lnTo>
                  <a:pt x="2318" y="2054"/>
                </a:lnTo>
                <a:lnTo>
                  <a:pt x="2347" y="2210"/>
                </a:lnTo>
                <a:lnTo>
                  <a:pt x="2375" y="2385"/>
                </a:lnTo>
                <a:lnTo>
                  <a:pt x="2403" y="2504"/>
                </a:lnTo>
                <a:lnTo>
                  <a:pt x="2432" y="2510"/>
                </a:lnTo>
                <a:lnTo>
                  <a:pt x="2466" y="2460"/>
                </a:lnTo>
                <a:lnTo>
                  <a:pt x="2494" y="2448"/>
                </a:lnTo>
                <a:lnTo>
                  <a:pt x="2523" y="2485"/>
                </a:lnTo>
                <a:lnTo>
                  <a:pt x="2551" y="2554"/>
                </a:lnTo>
                <a:lnTo>
                  <a:pt x="2579" y="2629"/>
                </a:lnTo>
                <a:lnTo>
                  <a:pt x="2608" y="2697"/>
                </a:lnTo>
                <a:lnTo>
                  <a:pt x="2642" y="2753"/>
                </a:lnTo>
                <a:lnTo>
                  <a:pt x="2670" y="2785"/>
                </a:lnTo>
                <a:lnTo>
                  <a:pt x="2698" y="2785"/>
                </a:lnTo>
                <a:lnTo>
                  <a:pt x="2727" y="2735"/>
                </a:lnTo>
                <a:lnTo>
                  <a:pt x="2755" y="2622"/>
                </a:lnTo>
                <a:lnTo>
                  <a:pt x="2789" y="2448"/>
                </a:lnTo>
                <a:lnTo>
                  <a:pt x="2817" y="2248"/>
                </a:lnTo>
                <a:lnTo>
                  <a:pt x="2846" y="2129"/>
                </a:lnTo>
                <a:lnTo>
                  <a:pt x="2874" y="2135"/>
                </a:lnTo>
                <a:lnTo>
                  <a:pt x="2902" y="2185"/>
                </a:lnTo>
                <a:lnTo>
                  <a:pt x="2931" y="2198"/>
                </a:lnTo>
                <a:lnTo>
                  <a:pt x="2965" y="2148"/>
                </a:lnTo>
                <a:lnTo>
                  <a:pt x="2993" y="2054"/>
                </a:lnTo>
                <a:lnTo>
                  <a:pt x="3021" y="1936"/>
                </a:lnTo>
                <a:lnTo>
                  <a:pt x="3050" y="1811"/>
                </a:lnTo>
                <a:lnTo>
                  <a:pt x="3078" y="1624"/>
                </a:lnTo>
                <a:lnTo>
                  <a:pt x="3112" y="1418"/>
                </a:lnTo>
                <a:lnTo>
                  <a:pt x="3140" y="1330"/>
                </a:lnTo>
                <a:lnTo>
                  <a:pt x="3169" y="1324"/>
                </a:lnTo>
                <a:lnTo>
                  <a:pt x="3197" y="1318"/>
                </a:lnTo>
                <a:lnTo>
                  <a:pt x="3226" y="1280"/>
                </a:lnTo>
                <a:lnTo>
                  <a:pt x="3254" y="1199"/>
                </a:lnTo>
                <a:lnTo>
                  <a:pt x="3288" y="1062"/>
                </a:lnTo>
                <a:lnTo>
                  <a:pt x="3316" y="874"/>
                </a:lnTo>
                <a:lnTo>
                  <a:pt x="3345" y="687"/>
                </a:lnTo>
                <a:lnTo>
                  <a:pt x="3373" y="525"/>
                </a:lnTo>
                <a:lnTo>
                  <a:pt x="3401" y="437"/>
                </a:lnTo>
                <a:lnTo>
                  <a:pt x="3430" y="412"/>
                </a:lnTo>
                <a:lnTo>
                  <a:pt x="3464" y="406"/>
                </a:lnTo>
                <a:lnTo>
                  <a:pt x="3492" y="375"/>
                </a:lnTo>
                <a:lnTo>
                  <a:pt x="3520" y="294"/>
                </a:lnTo>
                <a:lnTo>
                  <a:pt x="3549" y="175"/>
                </a:lnTo>
                <a:lnTo>
                  <a:pt x="3577" y="63"/>
                </a:lnTo>
                <a:lnTo>
                  <a:pt x="3611" y="0"/>
                </a:lnTo>
                <a:lnTo>
                  <a:pt x="3639" y="32"/>
                </a:lnTo>
                <a:lnTo>
                  <a:pt x="3668" y="169"/>
                </a:lnTo>
                <a:lnTo>
                  <a:pt x="3696" y="356"/>
                </a:lnTo>
                <a:lnTo>
                  <a:pt x="3724" y="469"/>
                </a:lnTo>
              </a:path>
            </a:pathLst>
          </a:custGeom>
          <a:noFill/>
          <a:ln w="36513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9" name="Freeform 699"/>
          <p:cNvSpPr>
            <a:spLocks/>
          </p:cNvSpPr>
          <p:nvPr/>
        </p:nvSpPr>
        <p:spPr bwMode="auto">
          <a:xfrm>
            <a:off x="7145342" y="555626"/>
            <a:ext cx="1125537" cy="1852613"/>
          </a:xfrm>
          <a:custGeom>
            <a:avLst/>
            <a:gdLst/>
            <a:ahLst/>
            <a:cxnLst>
              <a:cxn ang="0">
                <a:pos x="0" y="1055"/>
              </a:cxn>
              <a:cxn ang="0">
                <a:pos x="29" y="1042"/>
              </a:cxn>
              <a:cxn ang="0">
                <a:pos x="63" y="961"/>
              </a:cxn>
              <a:cxn ang="0">
                <a:pos x="91" y="892"/>
              </a:cxn>
              <a:cxn ang="0">
                <a:pos x="119" y="867"/>
              </a:cxn>
              <a:cxn ang="0">
                <a:pos x="148" y="899"/>
              </a:cxn>
              <a:cxn ang="0">
                <a:pos x="176" y="973"/>
              </a:cxn>
              <a:cxn ang="0">
                <a:pos x="205" y="1061"/>
              </a:cxn>
              <a:cxn ang="0">
                <a:pos x="239" y="1136"/>
              </a:cxn>
              <a:cxn ang="0">
                <a:pos x="267" y="1167"/>
              </a:cxn>
              <a:cxn ang="0">
                <a:pos x="295" y="1155"/>
              </a:cxn>
              <a:cxn ang="0">
                <a:pos x="324" y="1111"/>
              </a:cxn>
              <a:cxn ang="0">
                <a:pos x="352" y="1061"/>
              </a:cxn>
              <a:cxn ang="0">
                <a:pos x="386" y="992"/>
              </a:cxn>
              <a:cxn ang="0">
                <a:pos x="414" y="867"/>
              </a:cxn>
              <a:cxn ang="0">
                <a:pos x="443" y="693"/>
              </a:cxn>
              <a:cxn ang="0">
                <a:pos x="471" y="543"/>
              </a:cxn>
              <a:cxn ang="0">
                <a:pos x="499" y="480"/>
              </a:cxn>
              <a:cxn ang="0">
                <a:pos x="528" y="487"/>
              </a:cxn>
              <a:cxn ang="0">
                <a:pos x="562" y="487"/>
              </a:cxn>
              <a:cxn ang="0">
                <a:pos x="590" y="430"/>
              </a:cxn>
              <a:cxn ang="0">
                <a:pos x="618" y="330"/>
              </a:cxn>
              <a:cxn ang="0">
                <a:pos x="647" y="212"/>
              </a:cxn>
              <a:cxn ang="0">
                <a:pos x="675" y="93"/>
              </a:cxn>
              <a:cxn ang="0">
                <a:pos x="709" y="0"/>
              </a:cxn>
            </a:cxnLst>
            <a:rect l="0" t="0" r="r" b="b"/>
            <a:pathLst>
              <a:path w="709" h="1167">
                <a:moveTo>
                  <a:pt x="0" y="1055"/>
                </a:moveTo>
                <a:lnTo>
                  <a:pt x="29" y="1042"/>
                </a:lnTo>
                <a:lnTo>
                  <a:pt x="63" y="961"/>
                </a:lnTo>
                <a:lnTo>
                  <a:pt x="91" y="892"/>
                </a:lnTo>
                <a:lnTo>
                  <a:pt x="119" y="867"/>
                </a:lnTo>
                <a:lnTo>
                  <a:pt x="148" y="899"/>
                </a:lnTo>
                <a:lnTo>
                  <a:pt x="176" y="973"/>
                </a:lnTo>
                <a:lnTo>
                  <a:pt x="205" y="1061"/>
                </a:lnTo>
                <a:lnTo>
                  <a:pt x="239" y="1136"/>
                </a:lnTo>
                <a:lnTo>
                  <a:pt x="267" y="1167"/>
                </a:lnTo>
                <a:lnTo>
                  <a:pt x="295" y="1155"/>
                </a:lnTo>
                <a:lnTo>
                  <a:pt x="324" y="1111"/>
                </a:lnTo>
                <a:lnTo>
                  <a:pt x="352" y="1061"/>
                </a:lnTo>
                <a:lnTo>
                  <a:pt x="386" y="992"/>
                </a:lnTo>
                <a:lnTo>
                  <a:pt x="414" y="867"/>
                </a:lnTo>
                <a:lnTo>
                  <a:pt x="443" y="693"/>
                </a:lnTo>
                <a:lnTo>
                  <a:pt x="471" y="543"/>
                </a:lnTo>
                <a:lnTo>
                  <a:pt x="499" y="480"/>
                </a:lnTo>
                <a:lnTo>
                  <a:pt x="528" y="487"/>
                </a:lnTo>
                <a:lnTo>
                  <a:pt x="562" y="487"/>
                </a:lnTo>
                <a:lnTo>
                  <a:pt x="590" y="430"/>
                </a:lnTo>
                <a:lnTo>
                  <a:pt x="618" y="330"/>
                </a:lnTo>
                <a:lnTo>
                  <a:pt x="647" y="212"/>
                </a:lnTo>
                <a:lnTo>
                  <a:pt x="675" y="93"/>
                </a:lnTo>
                <a:lnTo>
                  <a:pt x="709" y="0"/>
                </a:lnTo>
              </a:path>
            </a:pathLst>
          </a:custGeom>
          <a:noFill/>
          <a:ln w="36513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61" name="Rectangle 701"/>
          <p:cNvSpPr>
            <a:spLocks noChangeArrowheads="1"/>
          </p:cNvSpPr>
          <p:nvPr/>
        </p:nvSpPr>
        <p:spPr bwMode="auto">
          <a:xfrm>
            <a:off x="1235075" y="595314"/>
            <a:ext cx="3544888" cy="114935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6" name="Text Box 716"/>
          <p:cNvSpPr txBox="1">
            <a:spLocks noChangeArrowheads="1"/>
          </p:cNvSpPr>
          <p:nvPr/>
        </p:nvSpPr>
        <p:spPr bwMode="auto">
          <a:xfrm>
            <a:off x="6570663" y="2949575"/>
            <a:ext cx="1638300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Validation </a:t>
            </a:r>
            <a:br>
              <a:rPr lang="en-AU" sz="20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</a:br>
            <a:r>
              <a:rPr lang="en-AU" sz="20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data set</a:t>
            </a:r>
          </a:p>
        </p:txBody>
      </p:sp>
      <p:sp>
        <p:nvSpPr>
          <p:cNvPr id="67280" name="Line 720"/>
          <p:cNvSpPr>
            <a:spLocks noChangeShapeType="1"/>
          </p:cNvSpPr>
          <p:nvPr/>
        </p:nvSpPr>
        <p:spPr bwMode="auto">
          <a:xfrm flipH="1" flipV="1">
            <a:off x="7226300" y="2409826"/>
            <a:ext cx="90488" cy="554039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" name="TextBox 499"/>
          <p:cNvSpPr txBox="1"/>
          <p:nvPr/>
        </p:nvSpPr>
        <p:spPr>
          <a:xfrm>
            <a:off x="1333500" y="209550"/>
            <a:ext cx="501967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Step 2: </a:t>
            </a:r>
            <a:r>
              <a:rPr lang="en-AU" sz="2400" dirty="0" smtClean="0"/>
              <a:t>validate model parameters</a:t>
            </a:r>
          </a:p>
          <a:p>
            <a:pPr>
              <a:buFontTx/>
              <a:buChar char="-"/>
            </a:pPr>
            <a:r>
              <a:rPr lang="en-AU" sz="2400" dirty="0" smtClean="0"/>
              <a:t> predict water level into the future</a:t>
            </a:r>
          </a:p>
          <a:p>
            <a:r>
              <a:rPr lang="en-AU" sz="2400" dirty="0" smtClean="0"/>
              <a:t>given gate positions, and past water</a:t>
            </a:r>
          </a:p>
          <a:p>
            <a:r>
              <a:rPr lang="en-AU" sz="2400" dirty="0" smtClean="0"/>
              <a:t>levels</a:t>
            </a:r>
          </a:p>
          <a:p>
            <a:r>
              <a:rPr lang="en-AU" sz="2400" dirty="0" smtClean="0"/>
              <a:t>- check against new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969963" y="4365625"/>
            <a:ext cx="5907087" cy="863600"/>
          </a:xfrm>
          <a:prstGeom prst="parallelogram">
            <a:avLst>
              <a:gd name="adj" fmla="val 97598"/>
            </a:avLst>
          </a:prstGeom>
          <a:gradFill rotWithShape="1">
            <a:gsLst>
              <a:gs pos="0">
                <a:srgbClr val="33CC33">
                  <a:alpha val="28999"/>
                </a:srgbClr>
              </a:gs>
              <a:gs pos="100000">
                <a:srgbClr val="33CC33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1836738" y="4340225"/>
            <a:ext cx="1347787" cy="898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19" y="23"/>
              </a:cxn>
              <a:cxn ang="0">
                <a:pos x="571" y="146"/>
              </a:cxn>
              <a:cxn ang="0">
                <a:pos x="761" y="366"/>
              </a:cxn>
              <a:cxn ang="0">
                <a:pos x="849" y="566"/>
              </a:cxn>
            </a:cxnLst>
            <a:rect l="0" t="0" r="r" b="b"/>
            <a:pathLst>
              <a:path w="849" h="566">
                <a:moveTo>
                  <a:pt x="0" y="9"/>
                </a:moveTo>
                <a:cubicBezTo>
                  <a:pt x="36" y="10"/>
                  <a:pt x="124" y="0"/>
                  <a:pt x="219" y="23"/>
                </a:cubicBezTo>
                <a:cubicBezTo>
                  <a:pt x="314" y="46"/>
                  <a:pt x="481" y="89"/>
                  <a:pt x="571" y="146"/>
                </a:cubicBezTo>
                <a:cubicBezTo>
                  <a:pt x="661" y="203"/>
                  <a:pt x="715" y="296"/>
                  <a:pt x="761" y="366"/>
                </a:cubicBezTo>
                <a:cubicBezTo>
                  <a:pt x="807" y="436"/>
                  <a:pt x="831" y="524"/>
                  <a:pt x="849" y="566"/>
                </a:cubicBezTo>
              </a:path>
            </a:pathLst>
          </a:custGeom>
          <a:noFill/>
          <a:ln w="5715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/>
              <a:t>The Art and Science of M</a:t>
            </a:r>
            <a:r>
              <a:rPr lang="en-US" sz="3200" b="1"/>
              <a:t>odeling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828800" y="19812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676400" y="4343400"/>
            <a:ext cx="5343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990600" y="4038600"/>
            <a:ext cx="1143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948488" y="3910013"/>
            <a:ext cx="177641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Model</a:t>
            </a:r>
            <a:br>
              <a:rPr lang="en-US" sz="2400" b="1"/>
            </a:br>
            <a:r>
              <a:rPr lang="en-US" sz="2400" b="1"/>
              <a:t>complexity</a:t>
            </a:r>
            <a:endParaRPr lang="en-US" sz="240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84213" y="1700213"/>
            <a:ext cx="1030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AU" sz="2400" b="1"/>
              <a:t>U</a:t>
            </a:r>
            <a:r>
              <a:rPr lang="en-US" sz="2400" b="1"/>
              <a:t>tility</a:t>
            </a:r>
            <a:endParaRPr lang="en-US" sz="24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52425" y="5062538"/>
            <a:ext cx="17764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Data</a:t>
            </a:r>
            <a:br>
              <a:rPr lang="en-US" sz="2400" b="1"/>
            </a:br>
            <a:r>
              <a:rPr lang="en-US" sz="2400" b="1"/>
              <a:t>complexity</a:t>
            </a:r>
            <a:endParaRPr lang="en-US" sz="240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1187450" y="3219450"/>
            <a:ext cx="5399088" cy="1754188"/>
          </a:xfrm>
          <a:custGeom>
            <a:avLst/>
            <a:gdLst/>
            <a:ahLst/>
            <a:cxnLst>
              <a:cxn ang="0">
                <a:pos x="0" y="1105"/>
              </a:cxn>
              <a:cxn ang="0">
                <a:pos x="223" y="789"/>
              </a:cxn>
              <a:cxn ang="0">
                <a:pos x="565" y="418"/>
              </a:cxn>
              <a:cxn ang="0">
                <a:pos x="897" y="139"/>
              </a:cxn>
              <a:cxn ang="0">
                <a:pos x="1253" y="51"/>
              </a:cxn>
              <a:cxn ang="0">
                <a:pos x="1864" y="447"/>
              </a:cxn>
              <a:cxn ang="0">
                <a:pos x="2293" y="662"/>
              </a:cxn>
              <a:cxn ang="0">
                <a:pos x="2918" y="857"/>
              </a:cxn>
              <a:cxn ang="0">
                <a:pos x="3401" y="935"/>
              </a:cxn>
            </a:cxnLst>
            <a:rect l="0" t="0" r="r" b="b"/>
            <a:pathLst>
              <a:path w="3401" h="1105">
                <a:moveTo>
                  <a:pt x="0" y="1105"/>
                </a:moveTo>
                <a:cubicBezTo>
                  <a:pt x="37" y="1052"/>
                  <a:pt x="129" y="904"/>
                  <a:pt x="223" y="789"/>
                </a:cubicBezTo>
                <a:cubicBezTo>
                  <a:pt x="317" y="674"/>
                  <a:pt x="453" y="526"/>
                  <a:pt x="565" y="418"/>
                </a:cubicBezTo>
                <a:cubicBezTo>
                  <a:pt x="677" y="310"/>
                  <a:pt x="782" y="200"/>
                  <a:pt x="897" y="139"/>
                </a:cubicBezTo>
                <a:cubicBezTo>
                  <a:pt x="1012" y="78"/>
                  <a:pt x="1092" y="0"/>
                  <a:pt x="1253" y="51"/>
                </a:cubicBezTo>
                <a:cubicBezTo>
                  <a:pt x="1414" y="102"/>
                  <a:pt x="1691" y="345"/>
                  <a:pt x="1864" y="447"/>
                </a:cubicBezTo>
                <a:cubicBezTo>
                  <a:pt x="2037" y="549"/>
                  <a:pt x="2117" y="594"/>
                  <a:pt x="2293" y="662"/>
                </a:cubicBezTo>
                <a:cubicBezTo>
                  <a:pt x="2469" y="730"/>
                  <a:pt x="2733" y="812"/>
                  <a:pt x="2918" y="857"/>
                </a:cubicBezTo>
                <a:cubicBezTo>
                  <a:pt x="3103" y="902"/>
                  <a:pt x="3300" y="919"/>
                  <a:pt x="3401" y="93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187450" y="4960938"/>
            <a:ext cx="5410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1187450" y="3284538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187450" y="3284538"/>
            <a:ext cx="5410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597650" y="3284538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3106738" y="2276475"/>
            <a:ext cx="385762" cy="919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492500" y="1557338"/>
            <a:ext cx="4967288" cy="1492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b="1"/>
              <a:t>The aim of modeling: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b="1" i="1"/>
              <a:t>For a given set of data (= data complexity), there is an optimal (= best utility) model complexity</a:t>
            </a:r>
            <a:endParaRPr lang="en-US" sz="2000" b="1" i="1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3059113" y="3284538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3059113" y="4365625"/>
            <a:ext cx="576262" cy="576263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 flipV="1">
            <a:off x="1835150" y="4365625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 flipV="1">
            <a:off x="1835150" y="2708275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916238" y="5157788"/>
            <a:ext cx="282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/>
              <a:t>optimal data complexity – </a:t>
            </a:r>
            <a:br>
              <a:rPr lang="en-AU"/>
            </a:br>
            <a:r>
              <a:rPr lang="en-AU"/>
              <a:t>optimal model complexity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1143000"/>
          </a:xfrm>
        </p:spPr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“Lecturing” from a systems point of view – introducing the language and the diagrams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Models &amp; prediction – modelling water flow in a channel</a:t>
            </a:r>
            <a:endParaRPr lang="en-AU" dirty="0"/>
          </a:p>
          <a:p>
            <a:endParaRPr lang="en-AU" dirty="0" smtClean="0"/>
          </a:p>
          <a:p>
            <a:r>
              <a:rPr lang="en-AU" b="1" dirty="0" smtClean="0"/>
              <a:t>Feedback &amp; </a:t>
            </a:r>
            <a:r>
              <a:rPr lang="en-AU" b="1" dirty="0"/>
              <a:t>c</a:t>
            </a:r>
            <a:r>
              <a:rPr lang="en-AU" b="1" dirty="0" smtClean="0"/>
              <a:t>ontrol for water distribution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79375" y="4459288"/>
            <a:ext cx="3276600" cy="2081212"/>
          </a:xfrm>
          <a:prstGeom prst="flowChartTerminator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lnSpc>
                <a:spcPct val="110000"/>
              </a:lnSpc>
            </a:pPr>
            <a:r>
              <a:rPr lang="en-US">
                <a:latin typeface="Tahoma" pitchFamily="34" charset="0"/>
              </a:rPr>
              <a:t>       </a:t>
            </a:r>
            <a:r>
              <a:rPr lang="en-US" b="1">
                <a:latin typeface="Tahoma" pitchFamily="34" charset="0"/>
              </a:rPr>
              <a:t>Hardware</a:t>
            </a:r>
          </a:p>
          <a:p>
            <a:pPr marL="177800" indent="-177800">
              <a:lnSpc>
                <a:spcPct val="110000"/>
              </a:lnSpc>
            </a:pPr>
            <a:r>
              <a:rPr lang="en-US" i="1">
                <a:solidFill>
                  <a:schemeClr val="accent2"/>
                </a:solidFill>
                <a:latin typeface="Tahoma" pitchFamily="34" charset="0"/>
              </a:rPr>
              <a:t>  </a:t>
            </a:r>
            <a:r>
              <a:rPr lang="en-US" b="1" i="1">
                <a:solidFill>
                  <a:schemeClr val="accent2"/>
                </a:solidFill>
                <a:latin typeface="Tahoma" pitchFamily="34" charset="0"/>
              </a:rPr>
              <a:t>Data Acquisition</a:t>
            </a:r>
          </a:p>
          <a:p>
            <a:pPr marL="177800" indent="-177800">
              <a:lnSpc>
                <a:spcPct val="110000"/>
              </a:lnSpc>
              <a:buFont typeface="Wingdings" pitchFamily="2" charset="2"/>
              <a:buChar char="ü"/>
            </a:pPr>
            <a:r>
              <a:rPr lang="en-US">
                <a:latin typeface="Tahoma" pitchFamily="34" charset="0"/>
              </a:rPr>
              <a:t>Sensors/Actuators</a:t>
            </a:r>
          </a:p>
          <a:p>
            <a:pPr marL="177800" indent="-177800">
              <a:lnSpc>
                <a:spcPct val="110000"/>
              </a:lnSpc>
              <a:buFont typeface="Wingdings" pitchFamily="2" charset="2"/>
              <a:buChar char="ü"/>
            </a:pPr>
            <a:r>
              <a:rPr lang="en-US">
                <a:latin typeface="Tahoma" pitchFamily="34" charset="0"/>
              </a:rPr>
              <a:t>Communications </a:t>
            </a:r>
          </a:p>
          <a:p>
            <a:pPr marL="177800" indent="-177800">
              <a:lnSpc>
                <a:spcPct val="110000"/>
              </a:lnSpc>
              <a:buFont typeface="Wingdings" pitchFamily="2" charset="2"/>
              <a:buChar char="ü"/>
            </a:pPr>
            <a:r>
              <a:rPr lang="en-AU">
                <a:latin typeface="Tahoma" pitchFamily="34" charset="0"/>
              </a:rPr>
              <a:t>Computing</a:t>
            </a:r>
            <a:endParaRPr lang="en-US">
              <a:latin typeface="Tahoma" pitchFamily="34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003550" y="2501900"/>
            <a:ext cx="3478213" cy="2095500"/>
          </a:xfrm>
          <a:prstGeom prst="flowChartTerminator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lnSpc>
                <a:spcPct val="110000"/>
              </a:lnSpc>
            </a:pPr>
            <a:r>
              <a:rPr lang="en-US" dirty="0">
                <a:latin typeface="Tahoma" pitchFamily="34" charset="0"/>
              </a:rPr>
              <a:t>	    </a:t>
            </a:r>
            <a:r>
              <a:rPr lang="en-US" b="1" dirty="0">
                <a:latin typeface="Tahoma" pitchFamily="34" charset="0"/>
              </a:rPr>
              <a:t>Middleware</a:t>
            </a:r>
          </a:p>
          <a:p>
            <a:pPr marL="177800" indent="-177800">
              <a:lnSpc>
                <a:spcPct val="110000"/>
              </a:lnSpc>
            </a:pPr>
            <a:r>
              <a:rPr lang="en-US" b="1" i="1" dirty="0">
                <a:solidFill>
                  <a:schemeClr val="accent2"/>
                </a:solidFill>
                <a:latin typeface="Tahoma" pitchFamily="34" charset="0"/>
              </a:rPr>
              <a:t>Data to Information</a:t>
            </a:r>
          </a:p>
          <a:p>
            <a:pPr marL="177800" indent="-177800">
              <a:lnSpc>
                <a:spcPct val="110000"/>
              </a:lnSpc>
              <a:buFont typeface="Wingdings" pitchFamily="2" charset="2"/>
              <a:buChar char="ü"/>
            </a:pPr>
            <a:r>
              <a:rPr lang="en-US" b="1" dirty="0" err="1">
                <a:solidFill>
                  <a:srgbClr val="FF0000"/>
                </a:solidFill>
                <a:latin typeface="Tahoma" pitchFamily="34" charset="0"/>
              </a:rPr>
              <a:t>Modelling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77800" indent="-177800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 smtClean="0">
                <a:latin typeface="Tahoma" pitchFamily="34" charset="0"/>
              </a:rPr>
              <a:t>Control: what to do?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907088" y="339725"/>
            <a:ext cx="3211512" cy="2119313"/>
          </a:xfrm>
          <a:prstGeom prst="flowChartTerminator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66700" indent="-266700">
              <a:lnSpc>
                <a:spcPct val="110000"/>
              </a:lnSpc>
            </a:pPr>
            <a:r>
              <a:rPr lang="en-US" sz="2000">
                <a:latin typeface="Tahoma" pitchFamily="34" charset="0"/>
              </a:rPr>
              <a:t>    </a:t>
            </a:r>
            <a:r>
              <a:rPr lang="en-US" b="1">
                <a:latin typeface="Tahoma" pitchFamily="34" charset="0"/>
              </a:rPr>
              <a:t>Applications</a:t>
            </a:r>
          </a:p>
          <a:p>
            <a:pPr marL="266700" indent="-266700">
              <a:lnSpc>
                <a:spcPct val="110000"/>
              </a:lnSpc>
            </a:pPr>
            <a:r>
              <a:rPr lang="en-US" i="1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Tahoma" pitchFamily="34" charset="0"/>
              </a:rPr>
              <a:t>Decision Making</a:t>
            </a:r>
          </a:p>
          <a:p>
            <a:pPr marL="266700" indent="-266700">
              <a:lnSpc>
                <a:spcPct val="110000"/>
              </a:lnSpc>
              <a:buFont typeface="Wingdings" pitchFamily="2" charset="2"/>
              <a:buChar char="ü"/>
            </a:pPr>
            <a:r>
              <a:rPr lang="en-US">
                <a:latin typeface="Tahoma" pitchFamily="34" charset="0"/>
              </a:rPr>
              <a:t>Policy</a:t>
            </a:r>
          </a:p>
          <a:p>
            <a:pPr marL="266700" indent="-266700">
              <a:lnSpc>
                <a:spcPct val="110000"/>
              </a:lnSpc>
              <a:buFont typeface="Wingdings" pitchFamily="2" charset="2"/>
              <a:buChar char="ü"/>
            </a:pPr>
            <a:r>
              <a:rPr lang="en-AU">
                <a:latin typeface="Tahoma" pitchFamily="34" charset="0"/>
              </a:rPr>
              <a:t>Economics</a:t>
            </a:r>
            <a:endParaRPr lang="en-US">
              <a:latin typeface="Tahoma" pitchFamily="34" charset="0"/>
            </a:endParaRPr>
          </a:p>
          <a:p>
            <a:pPr marL="266700" indent="-266700">
              <a:lnSpc>
                <a:spcPct val="110000"/>
              </a:lnSpc>
              <a:buFont typeface="Wingdings" pitchFamily="2" charset="2"/>
              <a:buChar char="ü"/>
            </a:pPr>
            <a:r>
              <a:rPr lang="en-AU">
                <a:latin typeface="Tahoma" pitchFamily="34" charset="0"/>
              </a:rPr>
              <a:t>Network op’s</a:t>
            </a:r>
            <a:endParaRPr lang="en-US">
              <a:latin typeface="Tahoma" pitchFamily="34" charset="0"/>
            </a:endParaRPr>
          </a:p>
        </p:txBody>
      </p:sp>
      <p:cxnSp>
        <p:nvCxnSpPr>
          <p:cNvPr id="20485" name="AutoShape 5"/>
          <p:cNvCxnSpPr>
            <a:cxnSpLocks noChangeShapeType="1"/>
            <a:stCxn id="20482" idx="3"/>
            <a:endCxn id="20483" idx="2"/>
          </p:cNvCxnSpPr>
          <p:nvPr/>
        </p:nvCxnSpPr>
        <p:spPr bwMode="auto">
          <a:xfrm flipV="1">
            <a:off x="3355975" y="4597400"/>
            <a:ext cx="1387475" cy="903288"/>
          </a:xfrm>
          <a:prstGeom prst="curvedConnector2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486" name="AutoShape 6"/>
          <p:cNvCxnSpPr>
            <a:cxnSpLocks noChangeShapeType="1"/>
            <a:stCxn id="20483" idx="3"/>
            <a:endCxn id="20484" idx="2"/>
          </p:cNvCxnSpPr>
          <p:nvPr/>
        </p:nvCxnSpPr>
        <p:spPr bwMode="auto">
          <a:xfrm flipV="1">
            <a:off x="6481763" y="2459038"/>
            <a:ext cx="1031875" cy="1090612"/>
          </a:xfrm>
          <a:prstGeom prst="curvedConnector2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487" name="AutoShape 7"/>
          <p:cNvCxnSpPr>
            <a:cxnSpLocks noChangeShapeType="1"/>
            <a:stCxn id="20484" idx="1"/>
            <a:endCxn id="20483" idx="0"/>
          </p:cNvCxnSpPr>
          <p:nvPr/>
        </p:nvCxnSpPr>
        <p:spPr bwMode="auto">
          <a:xfrm rot="10800000" flipV="1">
            <a:off x="4743450" y="1400175"/>
            <a:ext cx="1163638" cy="1101725"/>
          </a:xfrm>
          <a:prstGeom prst="curvedConnector2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20488" name="AutoShape 8"/>
          <p:cNvCxnSpPr>
            <a:cxnSpLocks noChangeShapeType="1"/>
            <a:stCxn id="20483" idx="1"/>
            <a:endCxn id="20482" idx="0"/>
          </p:cNvCxnSpPr>
          <p:nvPr/>
        </p:nvCxnSpPr>
        <p:spPr bwMode="auto">
          <a:xfrm rot="10800000" flipV="1">
            <a:off x="1717675" y="3549650"/>
            <a:ext cx="1285875" cy="909638"/>
          </a:xfrm>
          <a:prstGeom prst="curvedConnector2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89639" y="5035550"/>
            <a:ext cx="3070071" cy="1200329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 dirty="0">
                <a:latin typeface="Helvetica" charset="0"/>
              </a:rPr>
              <a:t>Information feedback </a:t>
            </a:r>
            <a:r>
              <a:rPr lang="en-AU" b="1" i="1" dirty="0">
                <a:latin typeface="Helvetica" charset="0"/>
              </a:rPr>
              <a:t>loop</a:t>
            </a:r>
          </a:p>
          <a:p>
            <a:pPr algn="ctr"/>
            <a:r>
              <a:rPr lang="en-AU" b="1" dirty="0">
                <a:latin typeface="Helvetica" charset="0"/>
              </a:rPr>
              <a:t>The issues are</a:t>
            </a:r>
          </a:p>
          <a:p>
            <a:pPr algn="ctr"/>
            <a:r>
              <a:rPr lang="en-AU" b="1" dirty="0">
                <a:latin typeface="Helvetica" charset="0"/>
              </a:rPr>
              <a:t>Time </a:t>
            </a:r>
            <a:r>
              <a:rPr lang="en-AU" b="1" dirty="0" smtClean="0">
                <a:latin typeface="Helvetica" charset="0"/>
              </a:rPr>
              <a:t>scales / </a:t>
            </a:r>
            <a:r>
              <a:rPr lang="en-AU" b="1" dirty="0">
                <a:latin typeface="Helvetica" charset="0"/>
              </a:rPr>
              <a:t>spatial scale</a:t>
            </a:r>
          </a:p>
          <a:p>
            <a:pPr algn="ctr"/>
            <a:r>
              <a:rPr lang="en-AU" b="1" dirty="0">
                <a:latin typeface="Helvetica" charset="0"/>
              </a:rPr>
              <a:t>Complexity</a:t>
            </a:r>
            <a:endParaRPr lang="en-US" b="1" dirty="0">
              <a:latin typeface="Helvetica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8788" y="1257300"/>
            <a:ext cx="4265612" cy="638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3200"/>
              <a:t>Systems Engineering</a:t>
            </a:r>
            <a:endParaRPr lang="en-US" sz="3200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581275" y="1895475"/>
            <a:ext cx="657225" cy="723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50" y="133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4000" b="1" dirty="0" smtClean="0"/>
              <a:t>The Ingredients of an Autonomous System</a:t>
            </a:r>
            <a:endParaRPr lang="en-AU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25" y="996315"/>
            <a:ext cx="8320292" cy="5396230"/>
          </a:xfrm>
        </p:spPr>
        <p:txBody>
          <a:bodyPr>
            <a:noAutofit/>
          </a:bodyPr>
          <a:lstStyle/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AU" sz="2000" b="1" dirty="0" smtClean="0"/>
              <a:t>Sensors</a:t>
            </a:r>
            <a:r>
              <a:rPr lang="en-AU" sz="2000" dirty="0" smtClean="0"/>
              <a:t> - monitor data; event driven, report by exception (distributed across the civil infrastructure)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AU" sz="2000" b="1" dirty="0" smtClean="0"/>
              <a:t>Actuators</a:t>
            </a:r>
            <a:r>
              <a:rPr lang="en-AU" sz="2000" dirty="0" smtClean="0"/>
              <a:t> - enable real time action, change topology of civil network (distributed across the civil infrastructure)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AU" sz="2000" b="1" dirty="0" smtClean="0"/>
              <a:t>Computers &amp; storage </a:t>
            </a:r>
            <a:r>
              <a:rPr lang="en-AU" sz="2000" dirty="0" smtClean="0"/>
              <a:t>– combine prior knowledge with, sensor data, and decide actuation based on external objectives and present situation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AU" sz="2000" b="1" dirty="0" smtClean="0"/>
              <a:t>Communication system </a:t>
            </a:r>
            <a:r>
              <a:rPr lang="en-AU" sz="2000" dirty="0" smtClean="0"/>
              <a:t>– sensors to actuator via brain</a:t>
            </a:r>
            <a:endParaRPr lang="en-AU" sz="2000" b="1" dirty="0" smtClean="0"/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AU" sz="2000" b="1" dirty="0" smtClean="0"/>
              <a:t>Design – </a:t>
            </a:r>
            <a:r>
              <a:rPr lang="en-AU" sz="2000" dirty="0" smtClean="0"/>
              <a:t>systems engineering &amp; control, coordinate the assets to respond to management needs </a:t>
            </a:r>
          </a:p>
          <a:p>
            <a:pPr marL="457200" indent="-457200" algn="ctr">
              <a:lnSpc>
                <a:spcPts val="3500"/>
              </a:lnSpc>
              <a:buNone/>
            </a:pPr>
            <a:r>
              <a:rPr lang="en-AU" sz="2000" b="1" dirty="0" smtClean="0"/>
              <a:t>1 to 5 approximates autonomous system behaviour</a:t>
            </a:r>
            <a:r>
              <a:rPr lang="en-AU" sz="2000" b="1" dirty="0"/>
              <a:t/>
            </a:r>
            <a:br>
              <a:rPr lang="en-AU" sz="2000" b="1" dirty="0"/>
            </a:br>
            <a:r>
              <a:rPr lang="en-AU" sz="2000" b="1" dirty="0" smtClean="0"/>
              <a:t>similar to a “human body”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4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 smtClean="0"/>
              <a:t>Control for Water Distribution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425"/>
            <a:ext cx="8229600" cy="5276850"/>
          </a:xfrm>
        </p:spPr>
        <p:txBody>
          <a:bodyPr>
            <a:noAutofit/>
          </a:bodyPr>
          <a:lstStyle/>
          <a:p>
            <a:r>
              <a:rPr lang="en-AU" sz="2400" dirty="0" smtClean="0"/>
              <a:t>Maintain water levels, deliver water orders, minimise outfalls, cope with the weather, seepage, evaporation losses …</a:t>
            </a:r>
          </a:p>
          <a:p>
            <a:endParaRPr lang="en-AU" sz="2400" dirty="0" smtClean="0"/>
          </a:p>
          <a:p>
            <a:r>
              <a:rPr lang="en-AU" sz="2400" dirty="0" smtClean="0"/>
              <a:t>An irrigation district in Australia = 30,000 pools with 10-15 action events/h  ≈ 7M “SMS” per day</a:t>
            </a:r>
            <a:br>
              <a:rPr lang="en-AU" sz="2400" dirty="0" smtClean="0"/>
            </a:br>
            <a:endParaRPr lang="en-AU" sz="2400" dirty="0" smtClean="0"/>
          </a:p>
          <a:p>
            <a:r>
              <a:rPr lang="en-AU" sz="2400" dirty="0" smtClean="0"/>
              <a:t>Need to integrate these data with weather data, crop data, asset condition data, economic data (value of crop) to provide </a:t>
            </a:r>
            <a:r>
              <a:rPr lang="en-AU" sz="2400" i="1" dirty="0" smtClean="0"/>
              <a:t>decision support for best result for irrigation</a:t>
            </a:r>
            <a:br>
              <a:rPr lang="en-AU" sz="2400" i="1" dirty="0" smtClean="0"/>
            </a:br>
            <a:endParaRPr lang="en-AU" sz="2400" i="1" dirty="0" smtClean="0"/>
          </a:p>
          <a:p>
            <a:r>
              <a:rPr lang="en-AU" sz="2400" dirty="0" smtClean="0"/>
              <a:t>“actuator/sensor infrastructure” + “telecommunication infrastructure” + “software” = control system in support of the civil infrastructure, the whole delivers a “water service”</a:t>
            </a:r>
          </a:p>
          <a:p>
            <a:endParaRPr lang="en-AU" sz="2400" dirty="0"/>
          </a:p>
          <a:p>
            <a:pPr>
              <a:buNone/>
            </a:pPr>
            <a:endParaRPr lang="en-AU" sz="24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System </a:t>
            </a:r>
            <a:r>
              <a:rPr lang="en-AU" dirty="0" smtClean="0"/>
              <a:t>thinking: how to do control</a:t>
            </a:r>
            <a:endParaRPr 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19475" y="1700213"/>
            <a:ext cx="2376488" cy="1728787"/>
          </a:xfrm>
          <a:prstGeom prst="rect">
            <a:avLst/>
          </a:prstGeom>
          <a:solidFill>
            <a:srgbClr val="33CC33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 b="1" dirty="0" smtClean="0"/>
              <a:t>System </a:t>
            </a:r>
            <a:br>
              <a:rPr lang="en-AU" sz="2800" b="1" dirty="0" smtClean="0"/>
            </a:br>
            <a:r>
              <a:rPr lang="en-AU" sz="2800" b="1" dirty="0" smtClean="0"/>
              <a:t>of interest</a:t>
            </a:r>
            <a:endParaRPr lang="en-US" sz="2800" b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419475" y="4005263"/>
            <a:ext cx="2376488" cy="1728787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 b="1" dirty="0" smtClean="0"/>
              <a:t>The </a:t>
            </a:r>
            <a:r>
              <a:rPr lang="en-AU" sz="2800" b="1" dirty="0"/>
              <a:t>inverse </a:t>
            </a:r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AU" sz="2800" b="1" dirty="0" smtClean="0"/>
              <a:t>model</a:t>
            </a:r>
            <a:endParaRPr lang="en-US" sz="2800" b="1" dirty="0"/>
          </a:p>
        </p:txBody>
      </p:sp>
      <p:cxnSp>
        <p:nvCxnSpPr>
          <p:cNvPr id="5128" name="AutoShape 8"/>
          <p:cNvCxnSpPr>
            <a:cxnSpLocks noChangeShapeType="1"/>
            <a:stCxn id="5126" idx="1"/>
            <a:endCxn id="5124" idx="1"/>
          </p:cNvCxnSpPr>
          <p:nvPr/>
        </p:nvCxnSpPr>
        <p:spPr bwMode="auto">
          <a:xfrm rot="10800000" flipH="1">
            <a:off x="3381375" y="2565400"/>
            <a:ext cx="1588" cy="2305050"/>
          </a:xfrm>
          <a:prstGeom prst="bentConnector3">
            <a:avLst>
              <a:gd name="adj1" fmla="val -9360000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03925" y="1893888"/>
            <a:ext cx="2444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/>
              <a:t>What is measured</a:t>
            </a:r>
            <a:endParaRPr lang="en-US" sz="2400" dirty="0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824538" y="4878388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84888" y="5070475"/>
            <a:ext cx="21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/>
              <a:t>What is desired</a:t>
            </a:r>
            <a:endParaRPr lang="en-US" sz="2400" dirty="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908175" y="3573463"/>
            <a:ext cx="970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 smtClean="0"/>
              <a:t>Inputs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825" y="5238750"/>
            <a:ext cx="2805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Inverse problems are</a:t>
            </a:r>
            <a:br>
              <a:rPr lang="en-AU" sz="2400" dirty="0" smtClean="0"/>
            </a:br>
            <a:r>
              <a:rPr lang="en-AU" sz="2400" dirty="0" smtClean="0"/>
              <a:t>normally HARD</a:t>
            </a:r>
            <a:endParaRPr lang="en-AU" sz="24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5805488" y="2563813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System </a:t>
            </a:r>
            <a:r>
              <a:rPr lang="en-AU" dirty="0" smtClean="0"/>
              <a:t>thinking: how to do control</a:t>
            </a:r>
            <a:endParaRPr 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19475" y="1700213"/>
            <a:ext cx="2376488" cy="1728787"/>
          </a:xfrm>
          <a:prstGeom prst="rect">
            <a:avLst/>
          </a:prstGeom>
          <a:solidFill>
            <a:srgbClr val="33CC33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 b="1" dirty="0" smtClean="0"/>
              <a:t>System </a:t>
            </a:r>
            <a:br>
              <a:rPr lang="en-AU" sz="2800" b="1" dirty="0" smtClean="0"/>
            </a:br>
            <a:r>
              <a:rPr lang="en-AU" sz="2800" b="1" dirty="0" smtClean="0"/>
              <a:t>of interest</a:t>
            </a:r>
            <a:endParaRPr lang="en-US" sz="2800" b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419475" y="4005263"/>
            <a:ext cx="2376488" cy="1728787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 b="1" dirty="0" smtClean="0"/>
              <a:t>“An” </a:t>
            </a:r>
            <a:r>
              <a:rPr lang="en-AU" sz="2800" b="1" dirty="0"/>
              <a:t>inverse </a:t>
            </a:r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AU" sz="2800" b="1" dirty="0" smtClean="0"/>
              <a:t>“model”</a:t>
            </a:r>
            <a:endParaRPr lang="en-US" sz="2800" b="1" dirty="0"/>
          </a:p>
        </p:txBody>
      </p:sp>
      <p:cxnSp>
        <p:nvCxnSpPr>
          <p:cNvPr id="5127" name="AutoShape 7"/>
          <p:cNvCxnSpPr>
            <a:cxnSpLocks noChangeShapeType="1"/>
            <a:stCxn id="5124" idx="3"/>
            <a:endCxn id="5126" idx="3"/>
          </p:cNvCxnSpPr>
          <p:nvPr/>
        </p:nvCxnSpPr>
        <p:spPr bwMode="auto">
          <a:xfrm>
            <a:off x="5834063" y="2565400"/>
            <a:ext cx="1587" cy="2305050"/>
          </a:xfrm>
          <a:prstGeom prst="bentConnector3">
            <a:avLst>
              <a:gd name="adj1" fmla="val 82196056"/>
            </a:avLst>
          </a:prstGeom>
          <a:noFill/>
          <a:ln w="76200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ffectLst/>
        </p:spPr>
      </p:cxnSp>
      <p:cxnSp>
        <p:nvCxnSpPr>
          <p:cNvPr id="5128" name="AutoShape 8"/>
          <p:cNvCxnSpPr>
            <a:cxnSpLocks noChangeShapeType="1"/>
            <a:stCxn id="5126" idx="1"/>
            <a:endCxn id="5124" idx="1"/>
          </p:cNvCxnSpPr>
          <p:nvPr/>
        </p:nvCxnSpPr>
        <p:spPr bwMode="auto">
          <a:xfrm rot="10800000" flipH="1">
            <a:off x="3381375" y="2565400"/>
            <a:ext cx="1588" cy="2305050"/>
          </a:xfrm>
          <a:prstGeom prst="bentConnector3">
            <a:avLst>
              <a:gd name="adj1" fmla="val -9360000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03925" y="1893888"/>
            <a:ext cx="2444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/>
              <a:t>What is measured</a:t>
            </a:r>
            <a:endParaRPr lang="en-US" sz="2400" dirty="0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5795963" y="5516563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84888" y="5661025"/>
            <a:ext cx="21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/>
              <a:t>What is desired</a:t>
            </a:r>
            <a:endParaRPr lang="en-US" sz="2400" dirty="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908175" y="3573463"/>
            <a:ext cx="1109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/>
              <a:t>Actions</a:t>
            </a:r>
            <a:endParaRPr lang="en-US" sz="2400" dirty="0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195513" y="1989138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311275" y="1484313"/>
            <a:ext cx="1808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/>
              <a:t>Disturbances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825" y="5238750"/>
            <a:ext cx="2805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Inverse problems are</a:t>
            </a:r>
            <a:br>
              <a:rPr lang="en-AU" sz="2400" dirty="0" smtClean="0"/>
            </a:br>
            <a:r>
              <a:rPr lang="en-AU" sz="2400" dirty="0" smtClean="0"/>
              <a:t>normally HARD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10425" y="2733675"/>
            <a:ext cx="16982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Feedback is </a:t>
            </a:r>
            <a:br>
              <a:rPr lang="en-AU" sz="2400" dirty="0" smtClean="0"/>
            </a:br>
            <a:r>
              <a:rPr lang="en-AU" sz="2400" dirty="0" smtClean="0"/>
              <a:t>needed to</a:t>
            </a:r>
            <a:br>
              <a:rPr lang="en-AU" sz="2400" dirty="0" smtClean="0"/>
            </a:br>
            <a:r>
              <a:rPr lang="en-AU" sz="2400" dirty="0" smtClean="0"/>
              <a:t>take care of</a:t>
            </a:r>
          </a:p>
          <a:p>
            <a:r>
              <a:rPr lang="en-AU" sz="2400" dirty="0" smtClean="0"/>
              <a:t>“errors”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0" y="1320800"/>
            <a:ext cx="9144000" cy="5212080"/>
          </a:xfrm>
          <a:prstGeom prst="cloud">
            <a:avLst/>
          </a:prstGeom>
          <a:solidFill>
            <a:srgbClr val="558E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  <a:p>
            <a:pPr algn="ctr"/>
            <a:r>
              <a:rPr lang="en-AU" dirty="0" smtClean="0"/>
              <a:t>                        </a:t>
            </a:r>
            <a:r>
              <a:rPr lang="en-AU" sz="4800" dirty="0" smtClean="0"/>
              <a:t>Water System</a:t>
            </a:r>
            <a:endParaRPr lang="en-AU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9725"/>
          </a:xfrm>
        </p:spPr>
        <p:txBody>
          <a:bodyPr>
            <a:normAutofit/>
          </a:bodyPr>
          <a:lstStyle/>
          <a:p>
            <a:r>
              <a:rPr lang="en-AU" sz="4000" dirty="0" smtClean="0"/>
              <a:t>Example our water “system”</a:t>
            </a:r>
            <a:endParaRPr lang="en-AU" sz="4000" dirty="0"/>
          </a:p>
        </p:txBody>
      </p:sp>
      <p:grpSp>
        <p:nvGrpSpPr>
          <p:cNvPr id="3" name="Group 17"/>
          <p:cNvGrpSpPr/>
          <p:nvPr/>
        </p:nvGrpSpPr>
        <p:grpSpPr>
          <a:xfrm>
            <a:off x="1337311" y="2904490"/>
            <a:ext cx="6501951" cy="646331"/>
            <a:chOff x="1337311" y="2914650"/>
            <a:chExt cx="6501951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337311" y="2914650"/>
              <a:ext cx="1976438" cy="646331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3600" b="1" dirty="0" smtClean="0"/>
                <a:t>Measure </a:t>
              </a:r>
              <a:endParaRPr lang="en-AU" sz="3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88828" y="2914650"/>
              <a:ext cx="1431802" cy="646331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3600" b="1" dirty="0" smtClean="0"/>
                <a:t>Model</a:t>
              </a:r>
              <a:endParaRPr lang="en-AU" sz="3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9811" y="2914650"/>
              <a:ext cx="1739451" cy="646331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3600" b="1" dirty="0" smtClean="0"/>
                <a:t>Manage</a:t>
              </a:r>
              <a:endParaRPr lang="en-AU" sz="3600" b="1" dirty="0"/>
            </a:p>
          </p:txBody>
        </p:sp>
        <p:cxnSp>
          <p:nvCxnSpPr>
            <p:cNvPr id="8" name="Straight Arrow Connector 7"/>
            <p:cNvCxnSpPr>
              <a:stCxn id="4" idx="3"/>
              <a:endCxn id="5" idx="1"/>
            </p:cNvCxnSpPr>
            <p:nvPr/>
          </p:nvCxnSpPr>
          <p:spPr>
            <a:xfrm>
              <a:off x="3313749" y="3237816"/>
              <a:ext cx="67507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3"/>
              <a:endCxn id="6" idx="1"/>
            </p:cNvCxnSpPr>
            <p:nvPr/>
          </p:nvCxnSpPr>
          <p:spPr>
            <a:xfrm>
              <a:off x="5420630" y="3237816"/>
              <a:ext cx="67918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11"/>
            <p:cNvCxnSpPr>
              <a:stCxn id="6" idx="3"/>
              <a:endCxn id="4" idx="1"/>
            </p:cNvCxnSpPr>
            <p:nvPr/>
          </p:nvCxnSpPr>
          <p:spPr>
            <a:xfrm flipH="1">
              <a:off x="1337311" y="3237816"/>
              <a:ext cx="6501951" cy="12700"/>
            </a:xfrm>
            <a:prstGeom prst="bentConnector5">
              <a:avLst>
                <a:gd name="adj1" fmla="val -11329"/>
                <a:gd name="adj2" fmla="val 8424617"/>
                <a:gd name="adj3" fmla="val 110704"/>
              </a:avLst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117600" y="1920240"/>
            <a:ext cx="180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agriculture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9280" y="1605280"/>
            <a:ext cx="1413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industry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8400" y="1270000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cities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4320" y="2062480"/>
            <a:ext cx="210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environment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5440" y="1330960"/>
            <a:ext cx="1182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leisure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2240" y="5445760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public health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160" y="5913120"/>
            <a:ext cx="1027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rights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7440" y="558800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policy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" y="4775200"/>
            <a:ext cx="1765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economics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0560" y="4856480"/>
            <a:ext cx="2233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infrastructure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2560" y="4318000"/>
            <a:ext cx="4111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Spatial and temporal scale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25599" y="4232275"/>
            <a:ext cx="1439334" cy="142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Pool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2732" y="4240741"/>
            <a:ext cx="1439334" cy="142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Pool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68333" y="2495550"/>
            <a:ext cx="0" cy="17621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5139271" y="3876677"/>
            <a:ext cx="736600" cy="846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029074" y="3717395"/>
          <a:ext cx="406400" cy="611188"/>
        </p:xfrm>
        <a:graphic>
          <a:graphicData uri="http://schemas.openxmlformats.org/presentationml/2006/ole">
            <p:oleObj spid="_x0000_s12290" name="Equation" r:id="rId3" imgW="15228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18153" y="3695698"/>
          <a:ext cx="482597" cy="609600"/>
        </p:xfrm>
        <a:graphic>
          <a:graphicData uri="http://schemas.openxmlformats.org/presentationml/2006/ole">
            <p:oleObj spid="_x0000_s12291" name="Equation" r:id="rId4" imgW="164880" imgH="22860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0800000">
            <a:off x="3039537" y="4926542"/>
            <a:ext cx="7450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784604" y="3802591"/>
            <a:ext cx="1075267" cy="1588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0"/>
          </p:cNvCxnSpPr>
          <p:nvPr/>
        </p:nvCxnSpPr>
        <p:spPr>
          <a:xfrm rot="16200000" flipH="1">
            <a:off x="3310471" y="4285192"/>
            <a:ext cx="956733" cy="8466"/>
          </a:xfrm>
          <a:prstGeom prst="line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62150" y="2590800"/>
            <a:ext cx="10583" cy="16753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2243671" y="3885141"/>
            <a:ext cx="736600" cy="846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65729" y="3821111"/>
          <a:ext cx="609600" cy="611188"/>
        </p:xfrm>
        <a:graphic>
          <a:graphicData uri="http://schemas.openxmlformats.org/presentationml/2006/ole">
            <p:oleObj spid="_x0000_s12292" name="Equation" r:id="rId5" imgW="228600" imgH="228600" progId="Equation.3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2618316" y="3636961"/>
          <a:ext cx="679450" cy="609600"/>
        </p:xfrm>
        <a:graphic>
          <a:graphicData uri="http://schemas.openxmlformats.org/presentationml/2006/ole">
            <p:oleObj spid="_x0000_s12293" name="Equation" r:id="rId6" imgW="253800" imgH="22860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 flipH="1" flipV="1">
            <a:off x="3514464" y="5375278"/>
            <a:ext cx="558007" cy="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3448050" y="5431363"/>
          <a:ext cx="644525" cy="611188"/>
        </p:xfrm>
        <a:graphic>
          <a:graphicData uri="http://schemas.openxmlformats.org/presentationml/2006/ole">
            <p:oleObj spid="_x0000_s12294" name="Equation" r:id="rId7" imgW="241200" imgH="228600" progId="Equation.3">
              <p:embed/>
            </p:oleObj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3105153" y="4942946"/>
          <a:ext cx="600075" cy="565151"/>
        </p:xfrm>
        <a:graphic>
          <a:graphicData uri="http://schemas.openxmlformats.org/presentationml/2006/ole">
            <p:oleObj spid="_x0000_s12295" name="Equation" r:id="rId8" imgW="241200" imgH="228600" progId="Equation.3">
              <p:embed/>
            </p:oleObj>
          </a:graphicData>
        </a:graphic>
      </p:graphicFrame>
      <p:sp>
        <p:nvSpPr>
          <p:cNvPr id="20" name="Oval 19"/>
          <p:cNvSpPr>
            <a:spLocks noChangeAspect="1"/>
          </p:cNvSpPr>
          <p:nvPr/>
        </p:nvSpPr>
        <p:spPr>
          <a:xfrm>
            <a:off x="3615266" y="4748742"/>
            <a:ext cx="355600" cy="351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5952070" y="4960410"/>
            <a:ext cx="7450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6426997" y="5409144"/>
            <a:ext cx="558007" cy="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6370104" y="5465765"/>
          <a:ext cx="406400" cy="611188"/>
        </p:xfrm>
        <a:graphic>
          <a:graphicData uri="http://schemas.openxmlformats.org/presentationml/2006/ole">
            <p:oleObj spid="_x0000_s12296" name="Equation" r:id="rId9" imgW="152280" imgH="228600" progId="Equation.3">
              <p:embed/>
            </p:oleObj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986462" y="4968876"/>
          <a:ext cx="409575" cy="573088"/>
        </p:xfrm>
        <a:graphic>
          <a:graphicData uri="http://schemas.openxmlformats.org/presentationml/2006/ole">
            <p:oleObj spid="_x0000_s12297" name="Equation" r:id="rId10" imgW="164880" imgH="228600" progId="Equation.3">
              <p:embed/>
            </p:oleObj>
          </a:graphicData>
        </a:graphic>
      </p:graphicFrame>
      <p:sp>
        <p:nvSpPr>
          <p:cNvPr id="25" name="Oval 24"/>
          <p:cNvSpPr>
            <a:spLocks noChangeAspect="1"/>
          </p:cNvSpPr>
          <p:nvPr/>
        </p:nvSpPr>
        <p:spPr>
          <a:xfrm>
            <a:off x="6527799" y="4782609"/>
            <a:ext cx="355600" cy="351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9071" y="4096810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. . 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46"/>
          <p:cNvGrpSpPr/>
          <p:nvPr/>
        </p:nvGrpSpPr>
        <p:grpSpPr>
          <a:xfrm>
            <a:off x="6705604" y="3834341"/>
            <a:ext cx="1075267" cy="965200"/>
            <a:chOff x="3784600" y="3945465"/>
            <a:chExt cx="1075267" cy="965200"/>
          </a:xfrm>
        </p:grpSpPr>
        <p:cxnSp>
          <p:nvCxnSpPr>
            <p:cNvPr id="28" name="Straight Connector 27"/>
            <p:cNvCxnSpPr/>
            <p:nvPr/>
          </p:nvCxnSpPr>
          <p:spPr>
            <a:xfrm rot="10800000">
              <a:off x="3784600" y="3945465"/>
              <a:ext cx="1075267" cy="1588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3310467" y="4428066"/>
              <a:ext cx="956733" cy="8466"/>
            </a:xfrm>
            <a:prstGeom prst="line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49"/>
          <p:cNvGrpSpPr/>
          <p:nvPr/>
        </p:nvGrpSpPr>
        <p:grpSpPr>
          <a:xfrm>
            <a:off x="880538" y="3808940"/>
            <a:ext cx="1075267" cy="965200"/>
            <a:chOff x="3784600" y="3945465"/>
            <a:chExt cx="1075267" cy="965200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3784600" y="3945465"/>
              <a:ext cx="1075267" cy="1588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310467" y="4428066"/>
              <a:ext cx="956733" cy="8466"/>
            </a:xfrm>
            <a:prstGeom prst="line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098803" y="4359265"/>
            <a:ext cx="26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7469" y="4367732"/>
            <a:ext cx="26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010" y="4096806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. . 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09800" y="2838450"/>
            <a:ext cx="2266950" cy="714375"/>
          </a:xfrm>
          <a:prstGeom prst="roundRect">
            <a:avLst>
              <a:gd name="adj" fmla="val 1818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cs typeface="Arial" pitchFamily="34" charset="0"/>
              </a:rPr>
              <a:t>Sensor </a:t>
            </a:r>
            <a:r>
              <a:rPr lang="en-AU" sz="2400" i="1" dirty="0" err="1" smtClean="0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en-AU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br>
              <a:rPr lang="en-AU" sz="24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dirty="0" smtClean="0">
                <a:solidFill>
                  <a:schemeClr val="bg1"/>
                </a:solidFill>
                <a:cs typeface="Arial" pitchFamily="34" charset="0"/>
              </a:rPr>
              <a:t>upstream pool </a:t>
            </a:r>
            <a:r>
              <a:rPr lang="en-AU" sz="2400" i="1" dirty="0" err="1" smtClean="0">
                <a:solidFill>
                  <a:schemeClr val="bg1"/>
                </a:solidFill>
                <a:cs typeface="Arial" pitchFamily="34" charset="0"/>
              </a:rPr>
              <a:t>i</a:t>
            </a:r>
            <a:endParaRPr lang="en-AU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6200000" flipH="1">
            <a:off x="3415246" y="3904191"/>
            <a:ext cx="736600" cy="846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243103" y="1156487"/>
            <a:ext cx="1439334" cy="1440000"/>
          </a:xfrm>
          <a:prstGeom prst="roundRect">
            <a:avLst/>
          </a:prstGeom>
          <a:solidFill>
            <a:srgbClr val="F13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Arial" pitchFamily="34" charset="0"/>
              </a:rPr>
              <a:t>Control</a:t>
            </a:r>
          </a:p>
          <a:p>
            <a:pPr algn="ctr"/>
            <a:r>
              <a:rPr lang="en-US" sz="2400" dirty="0" smtClean="0">
                <a:cs typeface="Arial" pitchFamily="34" charset="0"/>
              </a:rPr>
              <a:t>at gate</a:t>
            </a:r>
          </a:p>
          <a:p>
            <a:pPr algn="ctr"/>
            <a:r>
              <a:rPr lang="en-US" sz="2400" i="1" dirty="0" smtClean="0">
                <a:cs typeface="Times New Roman" pitchFamily="18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-</a:t>
            </a:r>
            <a:r>
              <a:rPr lang="en-US" sz="2400" dirty="0" smtClean="0">
                <a:cs typeface="Arial" pitchFamily="34" charset="0"/>
              </a:rPr>
              <a:t>1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54061" y="1152523"/>
            <a:ext cx="1440000" cy="1440000"/>
          </a:xfrm>
          <a:prstGeom prst="roundRect">
            <a:avLst/>
          </a:prstGeom>
          <a:solidFill>
            <a:srgbClr val="F13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Arial" pitchFamily="34" charset="0"/>
              </a:rPr>
              <a:t>Control</a:t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at gate</a:t>
            </a:r>
          </a:p>
          <a:p>
            <a:pPr algn="ctr"/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i="1" dirty="0" err="1" smtClean="0">
                <a:cs typeface="Times New Roman" pitchFamily="18" charset="0"/>
              </a:rPr>
              <a:t>i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00650" y="2781300"/>
            <a:ext cx="2628900" cy="714375"/>
          </a:xfrm>
          <a:prstGeom prst="roundRect">
            <a:avLst>
              <a:gd name="adj" fmla="val 1818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cs typeface="Arial" pitchFamily="34" charset="0"/>
              </a:rPr>
              <a:t>Sensor </a:t>
            </a:r>
            <a:r>
              <a:rPr lang="en-AU" sz="2400" i="1" dirty="0" smtClean="0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en-AU" sz="2400" dirty="0" smtClean="0">
                <a:solidFill>
                  <a:schemeClr val="bg1"/>
                </a:solidFill>
                <a:cs typeface="Arial" pitchFamily="34" charset="0"/>
              </a:rPr>
              <a:t>+1</a:t>
            </a:r>
            <a:br>
              <a:rPr lang="en-AU" sz="24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dirty="0" smtClean="0">
                <a:solidFill>
                  <a:schemeClr val="bg1"/>
                </a:solidFill>
                <a:cs typeface="Arial" pitchFamily="34" charset="0"/>
              </a:rPr>
              <a:t>upstream pool </a:t>
            </a:r>
            <a:r>
              <a:rPr lang="en-AU" sz="2400" i="1" dirty="0" smtClean="0">
                <a:solidFill>
                  <a:schemeClr val="bg1"/>
                </a:solidFill>
                <a:cs typeface="Arial" pitchFamily="34" charset="0"/>
              </a:rPr>
              <a:t>i+1</a:t>
            </a:r>
            <a:endParaRPr lang="en-AU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>
            <a:off x="6329896" y="3894666"/>
            <a:ext cx="736600" cy="846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36" idx="0"/>
            <a:endCxn id="38" idx="3"/>
          </p:cNvCxnSpPr>
          <p:nvPr/>
        </p:nvCxnSpPr>
        <p:spPr>
          <a:xfrm rot="16200000" flipV="1">
            <a:off x="2531875" y="2027050"/>
            <a:ext cx="961963" cy="660838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/>
          <p:nvPr/>
        </p:nvCxnSpPr>
        <p:spPr>
          <a:xfrm rot="16200000" flipV="1">
            <a:off x="5503677" y="1931801"/>
            <a:ext cx="961963" cy="660838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endCxn id="38" idx="0"/>
          </p:cNvCxnSpPr>
          <p:nvPr/>
        </p:nvCxnSpPr>
        <p:spPr>
          <a:xfrm rot="10800000" flipV="1">
            <a:off x="1962771" y="371475"/>
            <a:ext cx="809005" cy="785012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10800000" flipV="1">
            <a:off x="4946492" y="382775"/>
            <a:ext cx="809005" cy="785012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52650" y="514350"/>
            <a:ext cx="137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Global radio </a:t>
            </a:r>
          </a:p>
          <a:p>
            <a:r>
              <a:rPr lang="en-AU" dirty="0" smtClean="0"/>
              <a:t>information</a:t>
            </a:r>
            <a:endParaRPr lang="en-AU" dirty="0"/>
          </a:p>
        </p:txBody>
      </p:sp>
      <p:sp>
        <p:nvSpPr>
          <p:cNvPr id="58" name="TextBox 57"/>
          <p:cNvSpPr txBox="1"/>
          <p:nvPr/>
        </p:nvSpPr>
        <p:spPr>
          <a:xfrm>
            <a:off x="5162550" y="466725"/>
            <a:ext cx="1326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Global radio</a:t>
            </a:r>
          </a:p>
          <a:p>
            <a:r>
              <a:rPr lang="en-AU" dirty="0" smtClean="0"/>
              <a:t>information</a:t>
            </a:r>
            <a:endParaRPr lang="en-AU" dirty="0"/>
          </a:p>
        </p:txBody>
      </p:sp>
      <p:sp>
        <p:nvSpPr>
          <p:cNvPr id="59" name="TextBox 58"/>
          <p:cNvSpPr txBox="1"/>
          <p:nvPr/>
        </p:nvSpPr>
        <p:spPr>
          <a:xfrm>
            <a:off x="6315075" y="1800225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Local radio </a:t>
            </a:r>
            <a:br>
              <a:rPr lang="en-AU" dirty="0" smtClean="0"/>
            </a:br>
            <a:r>
              <a:rPr lang="en-AU" dirty="0" smtClean="0"/>
              <a:t>communication</a:t>
            </a:r>
            <a:endParaRPr lang="en-AU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0" y="3686175"/>
            <a:ext cx="9144000" cy="3810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6845300" y="3870325"/>
          <a:ext cx="642938" cy="611188"/>
        </p:xfrm>
        <a:graphic>
          <a:graphicData uri="http://schemas.openxmlformats.org/presentationml/2006/ole">
            <p:oleObj spid="_x0000_s12298" name="Equation" r:id="rId11" imgW="241200" imgH="22860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124700" y="561975"/>
            <a:ext cx="1106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Control</a:t>
            </a:r>
          </a:p>
          <a:p>
            <a:r>
              <a:rPr lang="en-AU" sz="2400" dirty="0" smtClean="0"/>
              <a:t>design</a:t>
            </a:r>
            <a:endParaRPr lang="en-A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7124700" y="5210175"/>
            <a:ext cx="1898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Civil </a:t>
            </a:r>
          </a:p>
          <a:p>
            <a:r>
              <a:rPr lang="en-AU" sz="2400" dirty="0" smtClean="0"/>
              <a:t>infrastructure</a:t>
            </a:r>
          </a:p>
          <a:p>
            <a:r>
              <a:rPr lang="en-AU" sz="2400" dirty="0" smtClean="0"/>
              <a:t>design</a:t>
            </a:r>
            <a:endParaRPr lang="en-A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4" y="5084765"/>
            <a:ext cx="147161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479" y="4281488"/>
            <a:ext cx="1571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SCN16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4467" y="4416426"/>
            <a:ext cx="13557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2663" y="4559302"/>
            <a:ext cx="10080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P00025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8" y="1706563"/>
            <a:ext cx="1635126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P00025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000" y="1"/>
            <a:ext cx="1790700" cy="28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j02857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7491" y="2555875"/>
            <a:ext cx="13065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P00018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4717" y="1"/>
            <a:ext cx="16017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2" name="AutoShape 10"/>
          <p:cNvCxnSpPr>
            <a:cxnSpLocks noChangeShapeType="1"/>
          </p:cNvCxnSpPr>
          <p:nvPr/>
        </p:nvCxnSpPr>
        <p:spPr bwMode="auto">
          <a:xfrm rot="10800000">
            <a:off x="7537450" y="1322388"/>
            <a:ext cx="184150" cy="228600"/>
          </a:xfrm>
          <a:prstGeom prst="bentConnector3">
            <a:avLst>
              <a:gd name="adj1" fmla="val 44829"/>
            </a:avLst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8443" name="AutoShape 11"/>
          <p:cNvCxnSpPr>
            <a:cxnSpLocks noChangeShapeType="1"/>
            <a:endCxn id="18439" idx="3"/>
          </p:cNvCxnSpPr>
          <p:nvPr/>
        </p:nvCxnSpPr>
        <p:spPr bwMode="auto">
          <a:xfrm rot="10800000" flipV="1">
            <a:off x="4965700" y="1322390"/>
            <a:ext cx="969964" cy="11588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8444" name="AutoShape 12"/>
          <p:cNvCxnSpPr>
            <a:cxnSpLocks noChangeShapeType="1"/>
            <a:stCxn id="18438" idx="3"/>
            <a:endCxn id="18439" idx="1"/>
          </p:cNvCxnSpPr>
          <p:nvPr/>
        </p:nvCxnSpPr>
        <p:spPr bwMode="auto">
          <a:xfrm flipV="1">
            <a:off x="1633538" y="1438276"/>
            <a:ext cx="1541462" cy="1582739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8445" name="AutoShape 13"/>
          <p:cNvCxnSpPr>
            <a:cxnSpLocks noChangeShapeType="1"/>
          </p:cNvCxnSpPr>
          <p:nvPr/>
        </p:nvCxnSpPr>
        <p:spPr bwMode="auto">
          <a:xfrm rot="16200000" flipH="1">
            <a:off x="284958" y="4866484"/>
            <a:ext cx="1636712" cy="574675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8446" name="AutoShape 14"/>
          <p:cNvCxnSpPr>
            <a:cxnSpLocks noChangeShapeType="1"/>
          </p:cNvCxnSpPr>
          <p:nvPr/>
        </p:nvCxnSpPr>
        <p:spPr bwMode="auto">
          <a:xfrm flipV="1">
            <a:off x="2862263" y="5289553"/>
            <a:ext cx="811212" cy="682625"/>
          </a:xfrm>
          <a:prstGeom prst="bentConnector3">
            <a:avLst>
              <a:gd name="adj1" fmla="val 49903"/>
            </a:avLst>
          </a:prstGeom>
          <a:noFill/>
          <a:ln w="57150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8447" name="AutoShape 15"/>
          <p:cNvCxnSpPr>
            <a:cxnSpLocks noChangeShapeType="1"/>
          </p:cNvCxnSpPr>
          <p:nvPr/>
        </p:nvCxnSpPr>
        <p:spPr bwMode="auto">
          <a:xfrm>
            <a:off x="5245102" y="5289551"/>
            <a:ext cx="817563" cy="419100"/>
          </a:xfrm>
          <a:prstGeom prst="bentConnector3">
            <a:avLst>
              <a:gd name="adj1" fmla="val 49903"/>
            </a:avLst>
          </a:prstGeom>
          <a:noFill/>
          <a:ln w="57150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8448" name="AutoShape 16"/>
          <p:cNvCxnSpPr>
            <a:cxnSpLocks noChangeShapeType="1"/>
          </p:cNvCxnSpPr>
          <p:nvPr/>
        </p:nvCxnSpPr>
        <p:spPr bwMode="auto">
          <a:xfrm rot="5400000" flipH="1">
            <a:off x="7363623" y="1496221"/>
            <a:ext cx="1252537" cy="904875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8449" name="AutoShape 17"/>
          <p:cNvCxnSpPr>
            <a:cxnSpLocks noChangeShapeType="1"/>
          </p:cNvCxnSpPr>
          <p:nvPr/>
        </p:nvCxnSpPr>
        <p:spPr bwMode="auto">
          <a:xfrm rot="10800000" flipV="1">
            <a:off x="7070725" y="5289551"/>
            <a:ext cx="693738" cy="419100"/>
          </a:xfrm>
          <a:prstGeom prst="bentConnector3">
            <a:avLst>
              <a:gd name="adj1" fmla="val 50116"/>
            </a:avLst>
          </a:prstGeom>
          <a:noFill/>
          <a:ln w="57150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8450" name="AutoShape 18"/>
          <p:cNvCxnSpPr>
            <a:cxnSpLocks noChangeShapeType="1"/>
          </p:cNvCxnSpPr>
          <p:nvPr/>
        </p:nvCxnSpPr>
        <p:spPr bwMode="auto">
          <a:xfrm rot="-5400000">
            <a:off x="7954170" y="3928270"/>
            <a:ext cx="976312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505516" y="2949351"/>
            <a:ext cx="519167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AU" sz="2400" b="1" dirty="0"/>
              <a:t>Water managed from reservoir to </a:t>
            </a:r>
            <a:r>
              <a:rPr lang="en-AU" sz="2400" b="1" dirty="0" smtClean="0"/>
              <a:t>plant</a:t>
            </a:r>
            <a:endParaRPr lang="en-AU" sz="2400" b="1" dirty="0"/>
          </a:p>
          <a:p>
            <a:pPr algn="ctr"/>
            <a:r>
              <a:rPr lang="en-AU" sz="2400" b="1" dirty="0" smtClean="0"/>
              <a:t>feedback loop </a:t>
            </a:r>
            <a:r>
              <a:rPr lang="en-AU" sz="2400" b="1" dirty="0"/>
              <a:t>from the </a:t>
            </a:r>
            <a:r>
              <a:rPr lang="en-AU" sz="2400" b="1" dirty="0" smtClean="0"/>
              <a:t>crop condition</a:t>
            </a:r>
          </a:p>
          <a:p>
            <a:pPr algn="ctr"/>
            <a:r>
              <a:rPr lang="en-AU" sz="2400" b="1" dirty="0" smtClean="0"/>
              <a:t>for more “crop per drop”</a:t>
            </a:r>
            <a:endParaRPr lang="en-US" sz="2400" b="1" dirty="0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1090613" y="4497389"/>
            <a:ext cx="240123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FA162C"/>
                </a:solidFill>
              </a:rPr>
              <a:t>Precision farming</a:t>
            </a:r>
            <a:endParaRPr lang="en-US" sz="2400" b="1" dirty="0">
              <a:solidFill>
                <a:srgbClr val="FA162C"/>
              </a:solidFill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926659" y="627973"/>
            <a:ext cx="221015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rgbClr val="FA162C"/>
                </a:solidFill>
              </a:rPr>
              <a:t>Channel System</a:t>
            </a:r>
          </a:p>
          <a:p>
            <a:r>
              <a:rPr lang="en-AU" sz="2400" b="1" dirty="0">
                <a:solidFill>
                  <a:srgbClr val="FA162C"/>
                </a:solidFill>
              </a:rPr>
              <a:t>Commercial</a:t>
            </a:r>
            <a:endParaRPr lang="en-US" sz="2400" b="1" dirty="0">
              <a:solidFill>
                <a:srgbClr val="FA162C"/>
              </a:solidFill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68338" y="2563815"/>
            <a:ext cx="788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>
                <a:solidFill>
                  <a:schemeClr val="bg1"/>
                </a:solidFill>
              </a:rPr>
              <a:t>Gate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330575" y="701675"/>
            <a:ext cx="1423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/>
              <a:t>Regulator</a:t>
            </a:r>
            <a:endParaRPr lang="en-US" sz="2400" b="1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5935664" y="1892302"/>
            <a:ext cx="827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>
                <a:solidFill>
                  <a:schemeClr val="bg1"/>
                </a:solidFill>
              </a:rPr>
              <a:t>main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915279" y="333378"/>
            <a:ext cx="110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 dirty="0"/>
              <a:t>Central</a:t>
            </a:r>
            <a:br>
              <a:rPr lang="en-AU" sz="2400" b="1" dirty="0"/>
            </a:br>
            <a:r>
              <a:rPr lang="en-AU" sz="2400" b="1" dirty="0"/>
              <a:t>node</a:t>
            </a:r>
            <a:endParaRPr lang="en-US" sz="2400" b="1" dirty="0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3538538" y="6297615"/>
            <a:ext cx="1671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/>
              <a:t>Farm nodes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938"/>
            <a:ext cx="8229600" cy="1143000"/>
          </a:xfrm>
        </p:spPr>
        <p:txBody>
          <a:bodyPr/>
          <a:lstStyle/>
          <a:p>
            <a:pPr algn="l"/>
            <a:r>
              <a:rPr lang="en-AU" dirty="0" smtClean="0"/>
              <a:t>Feedback needs design</a:t>
            </a:r>
            <a:endParaRPr lang="en-AU" dirty="0"/>
          </a:p>
        </p:txBody>
      </p:sp>
      <p:pic>
        <p:nvPicPr>
          <p:cNvPr id="4" name="liz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liz.wav"/>
          </p:nvPr>
        </p:nvPicPr>
        <p:blipFill>
          <a:blip r:embed="rId3" cstate="print"/>
          <a:stretch>
            <a:fillRect/>
          </a:stretch>
        </p:blipFill>
        <p:spPr>
          <a:xfrm>
            <a:off x="6242487" y="365563"/>
            <a:ext cx="885824" cy="11268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376087" y="556063"/>
            <a:ext cx="419101" cy="1028699"/>
            <a:chOff x="2905125" y="1838326"/>
            <a:chExt cx="438150" cy="1276349"/>
          </a:xfrm>
        </p:grpSpPr>
        <p:sp>
          <p:nvSpPr>
            <p:cNvPr id="6" name="Arc 5"/>
            <p:cNvSpPr/>
            <p:nvPr/>
          </p:nvSpPr>
          <p:spPr>
            <a:xfrm flipV="1">
              <a:off x="2905125" y="1838326"/>
              <a:ext cx="438150" cy="897769"/>
            </a:xfrm>
            <a:prstGeom prst="arc">
              <a:avLst>
                <a:gd name="adj1" fmla="val 11029371"/>
                <a:gd name="adj2" fmla="val 21168196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Oval 6"/>
            <p:cNvSpPr/>
            <p:nvPr/>
          </p:nvSpPr>
          <p:spPr>
            <a:xfrm>
              <a:off x="2962275" y="1881595"/>
              <a:ext cx="323850" cy="778787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124200" y="2725281"/>
              <a:ext cx="0" cy="38939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585389" y="1651438"/>
            <a:ext cx="1485900" cy="5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Amplifier</a:t>
            </a:r>
            <a:endParaRPr lang="en-AU" sz="2400" dirty="0">
              <a:solidFill>
                <a:schemeClr val="bg1"/>
              </a:solidFill>
            </a:endParaRPr>
          </a:p>
        </p:txBody>
      </p:sp>
      <p:cxnSp>
        <p:nvCxnSpPr>
          <p:cNvPr id="13" name="Elbow Connector 12"/>
          <p:cNvCxnSpPr>
            <a:endCxn id="11" idx="3"/>
          </p:cNvCxnSpPr>
          <p:nvPr/>
        </p:nvCxnSpPr>
        <p:spPr>
          <a:xfrm rot="5400000">
            <a:off x="8006998" y="1353779"/>
            <a:ext cx="642937" cy="51435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1"/>
            <a:endCxn id="4" idx="1"/>
          </p:cNvCxnSpPr>
          <p:nvPr/>
        </p:nvCxnSpPr>
        <p:spPr>
          <a:xfrm rot="10800000">
            <a:off x="6242487" y="928989"/>
            <a:ext cx="342902" cy="1003437"/>
          </a:xfrm>
          <a:prstGeom prst="bentConnector3">
            <a:avLst>
              <a:gd name="adj1" fmla="val 16666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8125" y="1060231"/>
            <a:ext cx="4375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Unpleasant feedback experiences</a:t>
            </a:r>
          </a:p>
          <a:p>
            <a:pPr>
              <a:buFontTx/>
              <a:buChar char="-"/>
            </a:pPr>
            <a:r>
              <a:rPr lang="en-AU" sz="2400" dirty="0" smtClean="0"/>
              <a:t> Acoustic feedback</a:t>
            </a:r>
          </a:p>
          <a:p>
            <a:pPr>
              <a:buFontTx/>
              <a:buChar char="-"/>
            </a:pPr>
            <a:r>
              <a:rPr lang="en-AU" sz="2400" dirty="0" smtClean="0"/>
              <a:t> Hot/cold shower</a:t>
            </a:r>
          </a:p>
        </p:txBody>
      </p:sp>
      <p:pic>
        <p:nvPicPr>
          <p:cNvPr id="60418" name="Picture 2" descr="The concrete sarcophagus which surrounds Chernobyl nuclear power plant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1258"/>
            <a:ext cx="4438650" cy="2496742"/>
          </a:xfrm>
          <a:prstGeom prst="rect">
            <a:avLst/>
          </a:prstGeo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 l="4196" t="2799" r="3846" b="2052"/>
          <a:stretch>
            <a:fillRect/>
          </a:stretch>
        </p:blipFill>
        <p:spPr bwMode="auto">
          <a:xfrm>
            <a:off x="6618392" y="2705099"/>
            <a:ext cx="2525608" cy="35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http://upload.wikimedia.org/wikipedia/commons/thumb/3/36/Grumman_X-29_outline.svg/2000px-Grumman_X-29_outline.svg.png"/>
          <p:cNvPicPr>
            <a:picLocks noChangeAspect="1" noChangeArrowheads="1"/>
          </p:cNvPicPr>
          <p:nvPr/>
        </p:nvPicPr>
        <p:blipFill>
          <a:blip r:embed="rId6" cstate="print"/>
          <a:srcRect l="28856" b="36954"/>
          <a:stretch>
            <a:fillRect/>
          </a:stretch>
        </p:blipFill>
        <p:spPr bwMode="auto">
          <a:xfrm rot="5400000">
            <a:off x="3687660" y="3785197"/>
            <a:ext cx="3723591" cy="198644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38125" y="3328500"/>
            <a:ext cx="424674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400" dirty="0" smtClean="0"/>
              <a:t>Disastrous feedback experience</a:t>
            </a:r>
          </a:p>
          <a:p>
            <a:pPr>
              <a:buFontTx/>
              <a:buChar char="-"/>
            </a:pPr>
            <a:r>
              <a:rPr lang="en-AU" sz="2400" dirty="0" smtClean="0"/>
              <a:t> Chernobyl runaway reactor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125" y="2379032"/>
            <a:ext cx="440421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400" dirty="0" smtClean="0"/>
              <a:t>Abandoned feedback experiences</a:t>
            </a:r>
          </a:p>
          <a:p>
            <a:pPr>
              <a:buFontTx/>
              <a:buChar char="-"/>
            </a:pPr>
            <a:r>
              <a:rPr lang="en-AU" sz="2400" dirty="0" smtClean="0"/>
              <a:t> Forward swept wing aircraft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00575" y="2762250"/>
            <a:ext cx="457200" cy="1400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17" descr="Photo: White clover (Trifolium repens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867400" y="4702178"/>
            <a:ext cx="32766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3669" y="394449"/>
            <a:ext cx="4035651" cy="1200156"/>
          </a:xfrm>
          <a:noFill/>
        </p:spPr>
        <p:txBody>
          <a:bodyPr wrap="none">
            <a:no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Efficiency </a:t>
            </a:r>
            <a:r>
              <a:rPr lang="en-AU" sz="2400" b="1" dirty="0" smtClean="0">
                <a:solidFill>
                  <a:srgbClr val="FF0000"/>
                </a:solidFill>
              </a:rPr>
              <a:t>&gt; 80% not &lt; </a:t>
            </a:r>
            <a:r>
              <a:rPr lang="en-AU" sz="2400" b="1" dirty="0">
                <a:solidFill>
                  <a:srgbClr val="FF0000"/>
                </a:solidFill>
              </a:rPr>
              <a:t>50% </a:t>
            </a:r>
            <a:endParaRPr lang="en-AU" sz="24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AU" sz="2400" b="1" dirty="0" smtClean="0">
                <a:solidFill>
                  <a:srgbClr val="FF0000"/>
                </a:solidFill>
              </a:rPr>
              <a:t>Improved accountability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0709" name="Picture 8" descr="Hume D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90"/>
            <a:ext cx="39243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0711" name="Picture 14" descr="Cotton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5728" y="3429000"/>
            <a:ext cx="3019425" cy="217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480364" y="371286"/>
            <a:ext cx="32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Dam evaporation ≈ 10%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Dam release  100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6237104" y="5352895"/>
            <a:ext cx="2483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Plants store (&lt;1%)</a:t>
            </a:r>
            <a:r>
              <a:rPr lang="en-AU" sz="2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AU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&lt;0.8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2427514" y="5584844"/>
            <a:ext cx="559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Double the production</a:t>
            </a:r>
            <a:r>
              <a:rPr lang="en-AU" sz="2400" b="1" dirty="0">
                <a:solidFill>
                  <a:srgbClr val="FF0000"/>
                </a:solidFill>
              </a:rPr>
              <a:t> </a:t>
            </a:r>
            <a:r>
              <a:rPr lang="en-AU" sz="2400" b="1" dirty="0" smtClean="0">
                <a:solidFill>
                  <a:srgbClr val="FF0000"/>
                </a:solidFill>
              </a:rPr>
              <a:t>for </a:t>
            </a:r>
            <a:br>
              <a:rPr lang="en-AU" sz="2400" b="1" dirty="0" smtClean="0">
                <a:solidFill>
                  <a:srgbClr val="FF0000"/>
                </a:solidFill>
              </a:rPr>
            </a:br>
            <a:r>
              <a:rPr lang="en-AU" sz="2400" b="1" dirty="0" smtClean="0">
                <a:solidFill>
                  <a:srgbClr val="FF0000"/>
                </a:solidFill>
              </a:rPr>
              <a:t>the same water volume</a:t>
            </a:r>
          </a:p>
          <a:p>
            <a:r>
              <a:rPr lang="en-AU" sz="2400" b="1" dirty="0" smtClean="0">
                <a:solidFill>
                  <a:srgbClr val="FF0000"/>
                </a:solidFill>
              </a:rPr>
              <a:t>Farmers ask for less water </a:t>
            </a:r>
          </a:p>
        </p:txBody>
      </p:sp>
      <p:pic>
        <p:nvPicPr>
          <p:cNvPr id="200710" name="Picture 6" descr="gat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8867" y="1695452"/>
            <a:ext cx="2333625" cy="32512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803448" y="2490788"/>
            <a:ext cx="14591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Channel</a:t>
            </a:r>
            <a:r>
              <a:rPr lang="en-AU" sz="2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AU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b="1" dirty="0">
                <a:solidFill>
                  <a:schemeClr val="bg1"/>
                </a:solidFill>
                <a:cs typeface="Arial" pitchFamily="34" charset="0"/>
              </a:rPr>
              <a:t>to farm </a:t>
            </a:r>
            <a:br>
              <a:rPr lang="en-AU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consumes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10  30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0719" name="Text Box 15"/>
          <p:cNvSpPr txBox="1">
            <a:spLocks noChangeArrowheads="1"/>
          </p:cNvSpPr>
          <p:nvPr/>
        </p:nvSpPr>
        <p:spPr bwMode="auto">
          <a:xfrm>
            <a:off x="-11982" y="2775873"/>
            <a:ext cx="21560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AU" sz="2000" b="1" dirty="0"/>
              <a:t> </a:t>
            </a:r>
            <a:r>
              <a:rPr lang="en-AU" sz="2000" b="1" dirty="0" smtClean="0"/>
              <a:t>Seepage</a:t>
            </a:r>
            <a:r>
              <a:rPr lang="zh-CN" altLang="en-US" sz="2000" b="1" dirty="0" smtClean="0">
                <a:solidFill>
                  <a:schemeClr val="accent1"/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AU" sz="2000" b="1" dirty="0" smtClean="0">
                <a:cs typeface="Arial" pitchFamily="34" charset="0"/>
              </a:rPr>
              <a:t>≈ 5 </a:t>
            </a:r>
            <a:endParaRPr lang="en-AU" sz="2000" b="1" dirty="0"/>
          </a:p>
          <a:p>
            <a:pPr>
              <a:buFontTx/>
              <a:buChar char="•"/>
            </a:pPr>
            <a:r>
              <a:rPr lang="en-AU" sz="2000" b="1" dirty="0"/>
              <a:t> </a:t>
            </a:r>
            <a:r>
              <a:rPr lang="en-AU" sz="2000" b="1" dirty="0" smtClean="0"/>
              <a:t>Evaporation</a:t>
            </a:r>
            <a:r>
              <a:rPr lang="en-US" altLang="zh-CN" sz="2000" b="1" dirty="0" smtClean="0">
                <a:solidFill>
                  <a:schemeClr val="accent1"/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AU" sz="2000" b="1" dirty="0" smtClean="0">
                <a:cs typeface="Arial" pitchFamily="34" charset="0"/>
              </a:rPr>
              <a:t>≈ 5 </a:t>
            </a:r>
            <a:endParaRPr lang="en-AU" sz="2000" b="1" dirty="0"/>
          </a:p>
          <a:p>
            <a:pPr>
              <a:buFontTx/>
              <a:buChar char="•"/>
            </a:pPr>
            <a:r>
              <a:rPr lang="en-AU" sz="2000" b="1" dirty="0"/>
              <a:t> </a:t>
            </a:r>
            <a:r>
              <a:rPr lang="en-AU" sz="2000" b="1" dirty="0" smtClean="0"/>
              <a:t>Outfalls</a:t>
            </a:r>
            <a:r>
              <a:rPr lang="en-AU" sz="2000" b="1" dirty="0" smtClean="0">
                <a:cs typeface="Arial" pitchFamily="34" charset="0"/>
              </a:rPr>
              <a:t>≈ 5 </a:t>
            </a:r>
            <a:endParaRPr lang="en-AU" sz="2000" b="1" dirty="0"/>
          </a:p>
          <a:p>
            <a:pPr>
              <a:buFontTx/>
              <a:buChar char="•"/>
            </a:pPr>
            <a:r>
              <a:rPr lang="en-AU" sz="2000" b="1" dirty="0" smtClean="0"/>
              <a:t> Conservative</a:t>
            </a:r>
            <a:br>
              <a:rPr lang="en-AU" sz="2000" b="1" dirty="0" smtClean="0"/>
            </a:br>
            <a:r>
              <a:rPr lang="en-AU" sz="2000" b="1" dirty="0" smtClean="0"/>
              <a:t>management </a:t>
            </a:r>
            <a:r>
              <a:rPr lang="en-AU" sz="2000" b="1" dirty="0" smtClean="0">
                <a:cs typeface="Arial" pitchFamily="34" charset="0"/>
              </a:rPr>
              <a:t>≈ 15 </a:t>
            </a:r>
            <a:endParaRPr lang="en-US" sz="2000" b="1" dirty="0"/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6813975" y="3639955"/>
            <a:ext cx="24624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AU" sz="2400" b="1" dirty="0"/>
              <a:t> </a:t>
            </a:r>
            <a:r>
              <a:rPr lang="en-AU" sz="2400" b="1" dirty="0" smtClean="0"/>
              <a:t>Outfalls </a:t>
            </a:r>
            <a:r>
              <a:rPr lang="en-AU" sz="2400" b="1" dirty="0" smtClean="0">
                <a:cs typeface="Arial" pitchFamily="34" charset="0"/>
              </a:rPr>
              <a:t>≈ 0 15</a:t>
            </a:r>
            <a:endParaRPr lang="en-AU" sz="2400" b="1" dirty="0"/>
          </a:p>
          <a:p>
            <a:pPr>
              <a:buFontTx/>
              <a:buChar char="•"/>
            </a:pPr>
            <a:r>
              <a:rPr lang="en-AU" sz="2400" b="1" dirty="0"/>
              <a:t> </a:t>
            </a:r>
            <a:r>
              <a:rPr lang="en-AU" sz="2400" b="1" dirty="0" smtClean="0"/>
              <a:t>Seepage </a:t>
            </a:r>
            <a:r>
              <a:rPr lang="en-AU" sz="2400" b="1" dirty="0" smtClean="0">
                <a:cs typeface="Arial" pitchFamily="34" charset="0"/>
              </a:rPr>
              <a:t>≈ 10 15</a:t>
            </a:r>
            <a:endParaRPr lang="en-AU" sz="2400" b="1" dirty="0" smtClean="0"/>
          </a:p>
          <a:p>
            <a:pPr>
              <a:buFontTx/>
              <a:buChar char="•"/>
            </a:pPr>
            <a:r>
              <a:rPr lang="en-AU" sz="2400" b="1" dirty="0"/>
              <a:t> </a:t>
            </a:r>
            <a:r>
              <a:rPr lang="en-AU" sz="2400" b="1" dirty="0" smtClean="0"/>
              <a:t>Plants </a:t>
            </a:r>
            <a:r>
              <a:rPr lang="en-AU" sz="2400" b="1" dirty="0" smtClean="0">
                <a:cs typeface="Arial" pitchFamily="34" charset="0"/>
              </a:rPr>
              <a:t>≈ 80 40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413104" y="2227186"/>
            <a:ext cx="9754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cs typeface="Arial" pitchFamily="34" charset="0"/>
              </a:rPr>
              <a:t>Meter</a:t>
            </a:r>
            <a:br>
              <a:rPr lang="en-AU" sz="2400" b="1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AU" sz="2400" b="1" dirty="0" smtClean="0">
                <a:solidFill>
                  <a:srgbClr val="FF0000"/>
                </a:solidFill>
                <a:cs typeface="Arial" pitchFamily="34" charset="0"/>
              </a:rPr>
              <a:t>error</a:t>
            </a:r>
          </a:p>
          <a:p>
            <a:r>
              <a:rPr lang="en-AU" sz="2400" b="1" dirty="0">
                <a:solidFill>
                  <a:srgbClr val="FF0000"/>
                </a:solidFill>
                <a:cs typeface="Arial" pitchFamily="34" charset="0"/>
              </a:rPr>
              <a:t>±</a:t>
            </a:r>
            <a:r>
              <a:rPr lang="en-AU" sz="2400" b="1" dirty="0" smtClean="0">
                <a:solidFill>
                  <a:srgbClr val="FF0000"/>
                </a:solidFill>
                <a:cs typeface="Arial" pitchFamily="34" charset="0"/>
              </a:rPr>
              <a:t> 2%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370301" y="4368952"/>
            <a:ext cx="2585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cs typeface="Arial" pitchFamily="34" charset="0"/>
              </a:rPr>
              <a:t>Farm gate to plant </a:t>
            </a:r>
            <a:br>
              <a:rPr lang="en-AU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AU" sz="2400" b="1" dirty="0" smtClean="0">
                <a:solidFill>
                  <a:schemeClr val="bg1"/>
                </a:solidFill>
                <a:cs typeface="Arial" pitchFamily="34" charset="0"/>
              </a:rPr>
              <a:t>consumes 10 30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3829" y="3448052"/>
            <a:ext cx="1762125" cy="904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8125" y="3505201"/>
            <a:ext cx="1047750" cy="876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43300" y="3457579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4610103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2" name="Picture 21" descr="IMG_0233.JPG"/>
          <p:cNvPicPr>
            <a:picLocks noChangeAspect="1"/>
          </p:cNvPicPr>
          <p:nvPr/>
        </p:nvPicPr>
        <p:blipFill>
          <a:blip r:embed="rId7" cstate="print"/>
          <a:srcRect l="23959" t="47917" r="24375" b="6389"/>
          <a:stretch>
            <a:fillRect/>
          </a:stretch>
        </p:blipFill>
        <p:spPr>
          <a:xfrm>
            <a:off x="4881651" y="1431629"/>
            <a:ext cx="1533525" cy="20343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76288" y="3495678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7238" y="4219579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95363" y="3876679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6" name="Picture 25" descr="IMG_3250.JPG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7496354" y="1069675"/>
            <a:ext cx="1637231" cy="2621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Line 2"/>
          <p:cNvSpPr>
            <a:spLocks noChangeShapeType="1"/>
          </p:cNvSpPr>
          <p:nvPr/>
        </p:nvSpPr>
        <p:spPr bwMode="auto">
          <a:xfrm>
            <a:off x="1252542" y="1187452"/>
            <a:ext cx="1587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15" name="Line 3"/>
          <p:cNvSpPr>
            <a:spLocks noChangeShapeType="1"/>
          </p:cNvSpPr>
          <p:nvPr/>
        </p:nvSpPr>
        <p:spPr bwMode="auto">
          <a:xfrm>
            <a:off x="1519242" y="1187452"/>
            <a:ext cx="3175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1800225" y="1187452"/>
            <a:ext cx="1588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2079625" y="1187452"/>
            <a:ext cx="1588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18" name="Line 6"/>
          <p:cNvSpPr>
            <a:spLocks noChangeShapeType="1"/>
          </p:cNvSpPr>
          <p:nvPr/>
        </p:nvSpPr>
        <p:spPr bwMode="auto">
          <a:xfrm>
            <a:off x="2628900" y="1187452"/>
            <a:ext cx="1588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2908300" y="1187452"/>
            <a:ext cx="1588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3176592" y="1187452"/>
            <a:ext cx="1587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>
            <a:off x="3455989" y="1187452"/>
            <a:ext cx="1587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>
            <a:off x="4005267" y="1187452"/>
            <a:ext cx="1587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>
            <a:off x="4284667" y="1187452"/>
            <a:ext cx="1587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4564067" y="1187452"/>
            <a:ext cx="3175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>
            <a:off x="4832350" y="1187452"/>
            <a:ext cx="1588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>
            <a:off x="5391151" y="1187452"/>
            <a:ext cx="3175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5661029" y="1187452"/>
            <a:ext cx="3175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5942017" y="1187452"/>
            <a:ext cx="1587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>
            <a:off x="6221417" y="1187452"/>
            <a:ext cx="1587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6769100" y="1187452"/>
            <a:ext cx="1588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>
            <a:off x="7048500" y="1187452"/>
            <a:ext cx="1588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7318375" y="1187452"/>
            <a:ext cx="1588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3" name="Line 21"/>
          <p:cNvSpPr>
            <a:spLocks noChangeShapeType="1"/>
          </p:cNvSpPr>
          <p:nvPr/>
        </p:nvSpPr>
        <p:spPr bwMode="auto">
          <a:xfrm>
            <a:off x="7597775" y="1187452"/>
            <a:ext cx="1588" cy="37512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4" name="Line 22"/>
          <p:cNvSpPr>
            <a:spLocks noChangeShapeType="1"/>
          </p:cNvSpPr>
          <p:nvPr/>
        </p:nvSpPr>
        <p:spPr bwMode="auto">
          <a:xfrm>
            <a:off x="2349500" y="1187452"/>
            <a:ext cx="1588" cy="37512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3735392" y="1187452"/>
            <a:ext cx="1587" cy="37512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>
            <a:off x="5111750" y="1187452"/>
            <a:ext cx="1588" cy="37512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6488117" y="1187452"/>
            <a:ext cx="3175" cy="37512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>
            <a:off x="7877175" y="1187452"/>
            <a:ext cx="1588" cy="37512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952500" y="1187452"/>
            <a:ext cx="1588" cy="37512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>
            <a:off x="971550" y="4568826"/>
            <a:ext cx="6915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971550" y="4183065"/>
            <a:ext cx="6915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971550" y="3813176"/>
            <a:ext cx="6915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>
            <a:off x="971550" y="3440115"/>
            <a:ext cx="6915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971550" y="3057527"/>
            <a:ext cx="691515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971550" y="2686050"/>
            <a:ext cx="69151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>
            <a:off x="971550" y="2312988"/>
            <a:ext cx="6915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7" name="Line 35"/>
          <p:cNvSpPr>
            <a:spLocks noChangeShapeType="1"/>
          </p:cNvSpPr>
          <p:nvPr/>
        </p:nvSpPr>
        <p:spPr bwMode="auto">
          <a:xfrm>
            <a:off x="971550" y="1943102"/>
            <a:ext cx="6915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>
            <a:off x="971550" y="1557340"/>
            <a:ext cx="6915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49" name="Line 37"/>
          <p:cNvSpPr>
            <a:spLocks noChangeShapeType="1"/>
          </p:cNvSpPr>
          <p:nvPr/>
        </p:nvSpPr>
        <p:spPr bwMode="auto">
          <a:xfrm>
            <a:off x="971550" y="1187452"/>
            <a:ext cx="6915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0" name="Line 38"/>
          <p:cNvSpPr>
            <a:spLocks noChangeShapeType="1"/>
          </p:cNvSpPr>
          <p:nvPr/>
        </p:nvSpPr>
        <p:spPr bwMode="auto">
          <a:xfrm>
            <a:off x="971550" y="4938713"/>
            <a:ext cx="6915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1" name="Line 39"/>
          <p:cNvSpPr>
            <a:spLocks noChangeShapeType="1"/>
          </p:cNvSpPr>
          <p:nvPr/>
        </p:nvSpPr>
        <p:spPr bwMode="auto">
          <a:xfrm flipV="1">
            <a:off x="2349500" y="4938714"/>
            <a:ext cx="1588" cy="4762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 flipV="1">
            <a:off x="3735392" y="4938714"/>
            <a:ext cx="1587" cy="4762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3" name="Line 41"/>
          <p:cNvSpPr>
            <a:spLocks noChangeShapeType="1"/>
          </p:cNvSpPr>
          <p:nvPr/>
        </p:nvSpPr>
        <p:spPr bwMode="auto">
          <a:xfrm flipV="1">
            <a:off x="5111750" y="4938714"/>
            <a:ext cx="1588" cy="4762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 flipV="1">
            <a:off x="6488117" y="4938714"/>
            <a:ext cx="3175" cy="4762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 flipV="1">
            <a:off x="7877175" y="4938714"/>
            <a:ext cx="1588" cy="4762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6" name="Freeform 44"/>
          <p:cNvSpPr>
            <a:spLocks/>
          </p:cNvSpPr>
          <p:nvPr/>
        </p:nvSpPr>
        <p:spPr bwMode="auto">
          <a:xfrm>
            <a:off x="985842" y="2325690"/>
            <a:ext cx="2063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11" y="0"/>
              </a:cxn>
            </a:cxnLst>
            <a:rect l="0" t="0" r="r" b="b"/>
            <a:pathLst>
              <a:path w="11">
                <a:moveTo>
                  <a:pt x="0" y="0"/>
                </a:moveTo>
                <a:lnTo>
                  <a:pt x="5" y="0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1006479" y="2325690"/>
            <a:ext cx="42863" cy="317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8" name="Freeform 46"/>
          <p:cNvSpPr>
            <a:spLocks/>
          </p:cNvSpPr>
          <p:nvPr/>
        </p:nvSpPr>
        <p:spPr bwMode="auto">
          <a:xfrm>
            <a:off x="1049338" y="2325690"/>
            <a:ext cx="5556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0"/>
              </a:cxn>
              <a:cxn ang="0">
                <a:pos x="28" y="0"/>
              </a:cxn>
            </a:cxnLst>
            <a:rect l="0" t="0" r="r" b="b"/>
            <a:pathLst>
              <a:path w="28">
                <a:moveTo>
                  <a:pt x="0" y="0"/>
                </a:moveTo>
                <a:lnTo>
                  <a:pt x="11" y="0"/>
                </a:lnTo>
                <a:lnTo>
                  <a:pt x="28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59" name="Freeform 47"/>
          <p:cNvSpPr>
            <a:spLocks/>
          </p:cNvSpPr>
          <p:nvPr/>
        </p:nvSpPr>
        <p:spPr bwMode="auto">
          <a:xfrm>
            <a:off x="1209679" y="2325690"/>
            <a:ext cx="3016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</a:cxnLst>
            <a:rect l="0" t="0" r="r" b="b"/>
            <a:pathLst>
              <a:path w="16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0" name="Line 48"/>
          <p:cNvSpPr>
            <a:spLocks noChangeShapeType="1"/>
          </p:cNvSpPr>
          <p:nvPr/>
        </p:nvSpPr>
        <p:spPr bwMode="auto">
          <a:xfrm>
            <a:off x="1239842" y="2325690"/>
            <a:ext cx="1587" cy="317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1" name="Freeform 49"/>
          <p:cNvSpPr>
            <a:spLocks/>
          </p:cNvSpPr>
          <p:nvPr/>
        </p:nvSpPr>
        <p:spPr bwMode="auto">
          <a:xfrm>
            <a:off x="1239838" y="2325689"/>
            <a:ext cx="12700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"/>
              </a:cxn>
              <a:cxn ang="0">
                <a:pos x="6" y="11"/>
              </a:cxn>
            </a:cxnLst>
            <a:rect l="0" t="0" r="r" b="b"/>
            <a:pathLst>
              <a:path w="6" h="11">
                <a:moveTo>
                  <a:pt x="0" y="0"/>
                </a:moveTo>
                <a:lnTo>
                  <a:pt x="0" y="5"/>
                </a:lnTo>
                <a:lnTo>
                  <a:pt x="6" y="1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2" name="Freeform 50"/>
          <p:cNvSpPr>
            <a:spLocks/>
          </p:cNvSpPr>
          <p:nvPr/>
        </p:nvSpPr>
        <p:spPr bwMode="auto">
          <a:xfrm>
            <a:off x="1252542" y="2349501"/>
            <a:ext cx="1587" cy="36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17"/>
              </a:cxn>
            </a:cxnLst>
            <a:rect l="0" t="0" r="r" b="b"/>
            <a:pathLst>
              <a:path h="17">
                <a:moveTo>
                  <a:pt x="0" y="0"/>
                </a:moveTo>
                <a:lnTo>
                  <a:pt x="0" y="6"/>
                </a:lnTo>
                <a:lnTo>
                  <a:pt x="0" y="17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3" name="Freeform 51"/>
          <p:cNvSpPr>
            <a:spLocks/>
          </p:cNvSpPr>
          <p:nvPr/>
        </p:nvSpPr>
        <p:spPr bwMode="auto">
          <a:xfrm>
            <a:off x="1252538" y="2386014"/>
            <a:ext cx="11112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"/>
              </a:cxn>
              <a:cxn ang="0">
                <a:pos x="6" y="11"/>
              </a:cxn>
            </a:cxnLst>
            <a:rect l="0" t="0" r="r" b="b"/>
            <a:pathLst>
              <a:path w="6" h="11">
                <a:moveTo>
                  <a:pt x="0" y="0"/>
                </a:moveTo>
                <a:lnTo>
                  <a:pt x="0" y="5"/>
                </a:lnTo>
                <a:lnTo>
                  <a:pt x="6" y="1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4" name="Freeform 52"/>
          <p:cNvSpPr>
            <a:spLocks/>
          </p:cNvSpPr>
          <p:nvPr/>
        </p:nvSpPr>
        <p:spPr bwMode="auto">
          <a:xfrm>
            <a:off x="1263654" y="2409826"/>
            <a:ext cx="9525" cy="587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6"/>
              </a:cxn>
              <a:cxn ang="0">
                <a:pos x="5" y="22"/>
              </a:cxn>
              <a:cxn ang="0">
                <a:pos x="5" y="27"/>
              </a:cxn>
            </a:cxnLst>
            <a:rect l="0" t="0" r="r" b="b"/>
            <a:pathLst>
              <a:path w="5" h="27">
                <a:moveTo>
                  <a:pt x="0" y="0"/>
                </a:moveTo>
                <a:lnTo>
                  <a:pt x="5" y="16"/>
                </a:lnTo>
                <a:lnTo>
                  <a:pt x="5" y="22"/>
                </a:lnTo>
                <a:lnTo>
                  <a:pt x="5" y="27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5" name="Line 53"/>
          <p:cNvSpPr>
            <a:spLocks noChangeShapeType="1"/>
          </p:cNvSpPr>
          <p:nvPr/>
        </p:nvSpPr>
        <p:spPr bwMode="auto">
          <a:xfrm>
            <a:off x="1273175" y="2468566"/>
            <a:ext cx="1588" cy="317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6" name="Freeform 54"/>
          <p:cNvSpPr>
            <a:spLocks/>
          </p:cNvSpPr>
          <p:nvPr/>
        </p:nvSpPr>
        <p:spPr bwMode="auto">
          <a:xfrm>
            <a:off x="1273175" y="2468564"/>
            <a:ext cx="1588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0" y="23"/>
              </a:cxn>
            </a:cxnLst>
            <a:rect l="0" t="0" r="r" b="b"/>
            <a:pathLst>
              <a:path h="23">
                <a:moveTo>
                  <a:pt x="0" y="0"/>
                </a:moveTo>
                <a:lnTo>
                  <a:pt x="0" y="11"/>
                </a:lnTo>
                <a:lnTo>
                  <a:pt x="0" y="23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7" name="Freeform 55"/>
          <p:cNvSpPr>
            <a:spLocks/>
          </p:cNvSpPr>
          <p:nvPr/>
        </p:nvSpPr>
        <p:spPr bwMode="auto">
          <a:xfrm>
            <a:off x="1273179" y="2519366"/>
            <a:ext cx="11113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6" y="16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0" y="11"/>
                </a:lnTo>
                <a:lnTo>
                  <a:pt x="6" y="16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8" name="Line 56"/>
          <p:cNvSpPr>
            <a:spLocks noChangeShapeType="1"/>
          </p:cNvSpPr>
          <p:nvPr/>
        </p:nvSpPr>
        <p:spPr bwMode="auto">
          <a:xfrm>
            <a:off x="1284292" y="2552701"/>
            <a:ext cx="3175" cy="142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69" name="Freeform 57"/>
          <p:cNvSpPr>
            <a:spLocks/>
          </p:cNvSpPr>
          <p:nvPr/>
        </p:nvSpPr>
        <p:spPr bwMode="auto">
          <a:xfrm>
            <a:off x="1284292" y="2566989"/>
            <a:ext cx="9525" cy="95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0" y="22"/>
              </a:cxn>
              <a:cxn ang="0">
                <a:pos x="5" y="33"/>
              </a:cxn>
              <a:cxn ang="0">
                <a:pos x="5" y="44"/>
              </a:cxn>
            </a:cxnLst>
            <a:rect l="0" t="0" r="r" b="b"/>
            <a:pathLst>
              <a:path w="5" h="44">
                <a:moveTo>
                  <a:pt x="0" y="0"/>
                </a:moveTo>
                <a:lnTo>
                  <a:pt x="0" y="11"/>
                </a:lnTo>
                <a:lnTo>
                  <a:pt x="0" y="22"/>
                </a:lnTo>
                <a:lnTo>
                  <a:pt x="5" y="33"/>
                </a:lnTo>
                <a:lnTo>
                  <a:pt x="5" y="44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0" name="Line 58"/>
          <p:cNvSpPr>
            <a:spLocks noChangeShapeType="1"/>
          </p:cNvSpPr>
          <p:nvPr/>
        </p:nvSpPr>
        <p:spPr bwMode="auto">
          <a:xfrm>
            <a:off x="1293817" y="2662240"/>
            <a:ext cx="3175" cy="127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1" name="Freeform 59"/>
          <p:cNvSpPr>
            <a:spLocks/>
          </p:cNvSpPr>
          <p:nvPr/>
        </p:nvSpPr>
        <p:spPr bwMode="auto">
          <a:xfrm>
            <a:off x="1293813" y="2674939"/>
            <a:ext cx="12700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6" y="16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0" y="11"/>
                </a:lnTo>
                <a:lnTo>
                  <a:pt x="6" y="16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2" name="Line 60"/>
          <p:cNvSpPr>
            <a:spLocks noChangeShapeType="1"/>
          </p:cNvSpPr>
          <p:nvPr/>
        </p:nvSpPr>
        <p:spPr bwMode="auto">
          <a:xfrm>
            <a:off x="1306517" y="2709864"/>
            <a:ext cx="1587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3" name="Line 61"/>
          <p:cNvSpPr>
            <a:spLocks noChangeShapeType="1"/>
          </p:cNvSpPr>
          <p:nvPr/>
        </p:nvSpPr>
        <p:spPr bwMode="auto">
          <a:xfrm>
            <a:off x="1306517" y="2709866"/>
            <a:ext cx="9525" cy="222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4" name="Freeform 62"/>
          <p:cNvSpPr>
            <a:spLocks/>
          </p:cNvSpPr>
          <p:nvPr/>
        </p:nvSpPr>
        <p:spPr bwMode="auto">
          <a:xfrm>
            <a:off x="1316038" y="2732089"/>
            <a:ext cx="11112" cy="476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6" y="22"/>
              </a:cxn>
            </a:cxnLst>
            <a:rect l="0" t="0" r="r" b="b"/>
            <a:pathLst>
              <a:path w="6" h="22">
                <a:moveTo>
                  <a:pt x="0" y="0"/>
                </a:moveTo>
                <a:lnTo>
                  <a:pt x="0" y="11"/>
                </a:lnTo>
                <a:lnTo>
                  <a:pt x="6" y="22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5" name="Freeform 63"/>
          <p:cNvSpPr>
            <a:spLocks/>
          </p:cNvSpPr>
          <p:nvPr/>
        </p:nvSpPr>
        <p:spPr bwMode="auto">
          <a:xfrm>
            <a:off x="1327154" y="2779714"/>
            <a:ext cx="952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5" y="23"/>
              </a:cxn>
            </a:cxnLst>
            <a:rect l="0" t="0" r="r" b="b"/>
            <a:pathLst>
              <a:path w="5" h="23">
                <a:moveTo>
                  <a:pt x="0" y="0"/>
                </a:moveTo>
                <a:lnTo>
                  <a:pt x="0" y="11"/>
                </a:lnTo>
                <a:lnTo>
                  <a:pt x="5" y="23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6" name="Freeform 64"/>
          <p:cNvSpPr>
            <a:spLocks/>
          </p:cNvSpPr>
          <p:nvPr/>
        </p:nvSpPr>
        <p:spPr bwMode="auto">
          <a:xfrm>
            <a:off x="1336679" y="2830515"/>
            <a:ext cx="22225" cy="71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6"/>
              </a:cxn>
              <a:cxn ang="0">
                <a:pos x="11" y="27"/>
              </a:cxn>
              <a:cxn ang="0">
                <a:pos x="11" y="33"/>
              </a:cxn>
            </a:cxnLst>
            <a:rect l="0" t="0" r="r" b="b"/>
            <a:pathLst>
              <a:path w="11" h="33">
                <a:moveTo>
                  <a:pt x="0" y="0"/>
                </a:moveTo>
                <a:lnTo>
                  <a:pt x="6" y="16"/>
                </a:lnTo>
                <a:lnTo>
                  <a:pt x="11" y="27"/>
                </a:lnTo>
                <a:lnTo>
                  <a:pt x="11" y="33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7" name="Freeform 65"/>
          <p:cNvSpPr>
            <a:spLocks/>
          </p:cNvSpPr>
          <p:nvPr/>
        </p:nvSpPr>
        <p:spPr bwMode="auto">
          <a:xfrm>
            <a:off x="1358904" y="2901952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8" name="Freeform 66"/>
          <p:cNvSpPr>
            <a:spLocks/>
          </p:cNvSpPr>
          <p:nvPr/>
        </p:nvSpPr>
        <p:spPr bwMode="auto">
          <a:xfrm>
            <a:off x="1370017" y="2901953"/>
            <a:ext cx="96837" cy="476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5"/>
              </a:cxn>
              <a:cxn ang="0">
                <a:pos x="22" y="11"/>
              </a:cxn>
              <a:cxn ang="0">
                <a:pos x="39" y="16"/>
              </a:cxn>
              <a:cxn ang="0">
                <a:pos x="50" y="22"/>
              </a:cxn>
            </a:cxnLst>
            <a:rect l="0" t="0" r="r" b="b"/>
            <a:pathLst>
              <a:path w="50" h="22">
                <a:moveTo>
                  <a:pt x="0" y="0"/>
                </a:moveTo>
                <a:lnTo>
                  <a:pt x="11" y="5"/>
                </a:lnTo>
                <a:lnTo>
                  <a:pt x="22" y="11"/>
                </a:lnTo>
                <a:lnTo>
                  <a:pt x="39" y="16"/>
                </a:lnTo>
                <a:lnTo>
                  <a:pt x="50" y="22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79" name="Freeform 67"/>
          <p:cNvSpPr>
            <a:spLocks/>
          </p:cNvSpPr>
          <p:nvPr/>
        </p:nvSpPr>
        <p:spPr bwMode="auto">
          <a:xfrm>
            <a:off x="1466850" y="2949577"/>
            <a:ext cx="52388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1"/>
              </a:cxn>
              <a:cxn ang="0">
                <a:pos x="22" y="11"/>
              </a:cxn>
              <a:cxn ang="0">
                <a:pos x="27" y="11"/>
              </a:cxn>
            </a:cxnLst>
            <a:rect l="0" t="0" r="r" b="b"/>
            <a:pathLst>
              <a:path w="27" h="11">
                <a:moveTo>
                  <a:pt x="0" y="0"/>
                </a:moveTo>
                <a:lnTo>
                  <a:pt x="16" y="11"/>
                </a:lnTo>
                <a:lnTo>
                  <a:pt x="22" y="11"/>
                </a:lnTo>
                <a:lnTo>
                  <a:pt x="27" y="1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0" name="Freeform 68"/>
          <p:cNvSpPr>
            <a:spLocks/>
          </p:cNvSpPr>
          <p:nvPr/>
        </p:nvSpPr>
        <p:spPr bwMode="auto">
          <a:xfrm>
            <a:off x="1519238" y="2878138"/>
            <a:ext cx="23812" cy="95251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8"/>
              </a:cxn>
              <a:cxn ang="0">
                <a:pos x="6" y="22"/>
              </a:cxn>
              <a:cxn ang="0">
                <a:pos x="12" y="11"/>
              </a:cxn>
              <a:cxn ang="0">
                <a:pos x="12" y="0"/>
              </a:cxn>
            </a:cxnLst>
            <a:rect l="0" t="0" r="r" b="b"/>
            <a:pathLst>
              <a:path w="12" h="44">
                <a:moveTo>
                  <a:pt x="0" y="44"/>
                </a:moveTo>
                <a:lnTo>
                  <a:pt x="6" y="38"/>
                </a:lnTo>
                <a:lnTo>
                  <a:pt x="6" y="2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1" name="Freeform 69"/>
          <p:cNvSpPr>
            <a:spLocks/>
          </p:cNvSpPr>
          <p:nvPr/>
        </p:nvSpPr>
        <p:spPr bwMode="auto">
          <a:xfrm>
            <a:off x="1543054" y="2841626"/>
            <a:ext cx="9525" cy="3651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11"/>
              </a:cxn>
              <a:cxn ang="0">
                <a:pos x="5" y="0"/>
              </a:cxn>
            </a:cxnLst>
            <a:rect l="0" t="0" r="r" b="b"/>
            <a:pathLst>
              <a:path w="5" h="17">
                <a:moveTo>
                  <a:pt x="0" y="17"/>
                </a:moveTo>
                <a:lnTo>
                  <a:pt x="0" y="11"/>
                </a:lnTo>
                <a:lnTo>
                  <a:pt x="5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2" name="Freeform 70"/>
          <p:cNvSpPr>
            <a:spLocks/>
          </p:cNvSpPr>
          <p:nvPr/>
        </p:nvSpPr>
        <p:spPr bwMode="auto">
          <a:xfrm>
            <a:off x="1552575" y="2709863"/>
            <a:ext cx="33338" cy="131764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6" y="50"/>
              </a:cxn>
              <a:cxn ang="0">
                <a:pos x="11" y="28"/>
              </a:cxn>
              <a:cxn ang="0">
                <a:pos x="11" y="11"/>
              </a:cxn>
              <a:cxn ang="0">
                <a:pos x="17" y="0"/>
              </a:cxn>
            </a:cxnLst>
            <a:rect l="0" t="0" r="r" b="b"/>
            <a:pathLst>
              <a:path w="17" h="61">
                <a:moveTo>
                  <a:pt x="0" y="61"/>
                </a:moveTo>
                <a:lnTo>
                  <a:pt x="6" y="50"/>
                </a:lnTo>
                <a:lnTo>
                  <a:pt x="11" y="28"/>
                </a:lnTo>
                <a:lnTo>
                  <a:pt x="11" y="11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3" name="Line 71"/>
          <p:cNvSpPr>
            <a:spLocks noChangeShapeType="1"/>
          </p:cNvSpPr>
          <p:nvPr/>
        </p:nvSpPr>
        <p:spPr bwMode="auto">
          <a:xfrm>
            <a:off x="1585917" y="2709864"/>
            <a:ext cx="1587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4" name="Line 72"/>
          <p:cNvSpPr>
            <a:spLocks noChangeShapeType="1"/>
          </p:cNvSpPr>
          <p:nvPr/>
        </p:nvSpPr>
        <p:spPr bwMode="auto">
          <a:xfrm flipV="1">
            <a:off x="1585917" y="2698753"/>
            <a:ext cx="1587" cy="1111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5" name="Line 73"/>
          <p:cNvSpPr>
            <a:spLocks noChangeShapeType="1"/>
          </p:cNvSpPr>
          <p:nvPr/>
        </p:nvSpPr>
        <p:spPr bwMode="auto">
          <a:xfrm flipV="1">
            <a:off x="1585916" y="2662239"/>
            <a:ext cx="9525" cy="3651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6" name="Line 74"/>
          <p:cNvSpPr>
            <a:spLocks noChangeShapeType="1"/>
          </p:cNvSpPr>
          <p:nvPr/>
        </p:nvSpPr>
        <p:spPr bwMode="auto">
          <a:xfrm flipV="1">
            <a:off x="1595442" y="2600327"/>
            <a:ext cx="22225" cy="6191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7" name="Freeform 75"/>
          <p:cNvSpPr>
            <a:spLocks/>
          </p:cNvSpPr>
          <p:nvPr/>
        </p:nvSpPr>
        <p:spPr bwMode="auto">
          <a:xfrm>
            <a:off x="1617663" y="2519365"/>
            <a:ext cx="31750" cy="80963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11" y="16"/>
              </a:cxn>
              <a:cxn ang="0">
                <a:pos x="11" y="5"/>
              </a:cxn>
              <a:cxn ang="0">
                <a:pos x="17" y="0"/>
              </a:cxn>
            </a:cxnLst>
            <a:rect l="0" t="0" r="r" b="b"/>
            <a:pathLst>
              <a:path w="17" h="38">
                <a:moveTo>
                  <a:pt x="0" y="38"/>
                </a:moveTo>
                <a:lnTo>
                  <a:pt x="11" y="16"/>
                </a:lnTo>
                <a:lnTo>
                  <a:pt x="11" y="5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8" name="Line 76"/>
          <p:cNvSpPr>
            <a:spLocks noChangeShapeType="1"/>
          </p:cNvSpPr>
          <p:nvPr/>
        </p:nvSpPr>
        <p:spPr bwMode="auto">
          <a:xfrm>
            <a:off x="1649417" y="2519364"/>
            <a:ext cx="3175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89" name="Freeform 77"/>
          <p:cNvSpPr>
            <a:spLocks/>
          </p:cNvSpPr>
          <p:nvPr/>
        </p:nvSpPr>
        <p:spPr bwMode="auto">
          <a:xfrm>
            <a:off x="1649413" y="2519363"/>
            <a:ext cx="55562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5"/>
              </a:cxn>
              <a:cxn ang="0">
                <a:pos x="28" y="11"/>
              </a:cxn>
            </a:cxnLst>
            <a:rect l="0" t="0" r="r" b="b"/>
            <a:pathLst>
              <a:path w="28" h="11">
                <a:moveTo>
                  <a:pt x="0" y="0"/>
                </a:moveTo>
                <a:lnTo>
                  <a:pt x="11" y="5"/>
                </a:lnTo>
                <a:lnTo>
                  <a:pt x="28" y="1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0" name="Freeform 78"/>
          <p:cNvSpPr>
            <a:spLocks/>
          </p:cNvSpPr>
          <p:nvPr/>
        </p:nvSpPr>
        <p:spPr bwMode="auto">
          <a:xfrm>
            <a:off x="1704979" y="2543176"/>
            <a:ext cx="41275" cy="333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5"/>
              </a:cxn>
              <a:cxn ang="0">
                <a:pos x="22" y="16"/>
              </a:cxn>
            </a:cxnLst>
            <a:rect l="0" t="0" r="r" b="b"/>
            <a:pathLst>
              <a:path w="22" h="16">
                <a:moveTo>
                  <a:pt x="0" y="0"/>
                </a:moveTo>
                <a:lnTo>
                  <a:pt x="11" y="5"/>
                </a:lnTo>
                <a:lnTo>
                  <a:pt x="22" y="16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1" name="Line 79"/>
          <p:cNvSpPr>
            <a:spLocks noChangeShapeType="1"/>
          </p:cNvSpPr>
          <p:nvPr/>
        </p:nvSpPr>
        <p:spPr bwMode="auto">
          <a:xfrm>
            <a:off x="1746254" y="2576514"/>
            <a:ext cx="42863" cy="2381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2" name="Freeform 80"/>
          <p:cNvSpPr>
            <a:spLocks/>
          </p:cNvSpPr>
          <p:nvPr/>
        </p:nvSpPr>
        <p:spPr bwMode="auto">
          <a:xfrm>
            <a:off x="1789113" y="2600327"/>
            <a:ext cx="55562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6"/>
              </a:cxn>
              <a:cxn ang="0">
                <a:pos x="28" y="11"/>
              </a:cxn>
            </a:cxnLst>
            <a:rect l="0" t="0" r="r" b="b"/>
            <a:pathLst>
              <a:path w="28" h="11">
                <a:moveTo>
                  <a:pt x="0" y="0"/>
                </a:moveTo>
                <a:lnTo>
                  <a:pt x="17" y="6"/>
                </a:lnTo>
                <a:lnTo>
                  <a:pt x="28" y="1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3" name="Line 81"/>
          <p:cNvSpPr>
            <a:spLocks noChangeShapeType="1"/>
          </p:cNvSpPr>
          <p:nvPr/>
        </p:nvSpPr>
        <p:spPr bwMode="auto">
          <a:xfrm>
            <a:off x="1844675" y="2624140"/>
            <a:ext cx="20638" cy="142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4" name="Line 82"/>
          <p:cNvSpPr>
            <a:spLocks noChangeShapeType="1"/>
          </p:cNvSpPr>
          <p:nvPr/>
        </p:nvSpPr>
        <p:spPr bwMode="auto">
          <a:xfrm>
            <a:off x="1865317" y="2638427"/>
            <a:ext cx="1587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5" name="Freeform 83"/>
          <p:cNvSpPr>
            <a:spLocks/>
          </p:cNvSpPr>
          <p:nvPr/>
        </p:nvSpPr>
        <p:spPr bwMode="auto">
          <a:xfrm>
            <a:off x="1865317" y="2638428"/>
            <a:ext cx="96837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5"/>
              </a:cxn>
              <a:cxn ang="0">
                <a:pos x="22" y="11"/>
              </a:cxn>
              <a:cxn ang="0">
                <a:pos x="38" y="22"/>
              </a:cxn>
              <a:cxn ang="0">
                <a:pos x="50" y="28"/>
              </a:cxn>
            </a:cxnLst>
            <a:rect l="0" t="0" r="r" b="b"/>
            <a:pathLst>
              <a:path w="50" h="28">
                <a:moveTo>
                  <a:pt x="0" y="0"/>
                </a:moveTo>
                <a:lnTo>
                  <a:pt x="11" y="5"/>
                </a:lnTo>
                <a:lnTo>
                  <a:pt x="22" y="11"/>
                </a:lnTo>
                <a:lnTo>
                  <a:pt x="38" y="22"/>
                </a:lnTo>
                <a:lnTo>
                  <a:pt x="50" y="28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6" name="Line 84"/>
          <p:cNvSpPr>
            <a:spLocks noChangeShapeType="1"/>
          </p:cNvSpPr>
          <p:nvPr/>
        </p:nvSpPr>
        <p:spPr bwMode="auto">
          <a:xfrm>
            <a:off x="1962154" y="2698753"/>
            <a:ext cx="9525" cy="1111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7" name="Freeform 85"/>
          <p:cNvSpPr>
            <a:spLocks/>
          </p:cNvSpPr>
          <p:nvPr/>
        </p:nvSpPr>
        <p:spPr bwMode="auto">
          <a:xfrm>
            <a:off x="1971675" y="2709865"/>
            <a:ext cx="12700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6" y="28"/>
              </a:cxn>
            </a:cxnLst>
            <a:rect l="0" t="0" r="r" b="b"/>
            <a:pathLst>
              <a:path w="6" h="28">
                <a:moveTo>
                  <a:pt x="0" y="0"/>
                </a:moveTo>
                <a:lnTo>
                  <a:pt x="0" y="11"/>
                </a:lnTo>
                <a:lnTo>
                  <a:pt x="6" y="28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8" name="Freeform 86"/>
          <p:cNvSpPr>
            <a:spLocks/>
          </p:cNvSpPr>
          <p:nvPr/>
        </p:nvSpPr>
        <p:spPr bwMode="auto">
          <a:xfrm>
            <a:off x="1984379" y="2770190"/>
            <a:ext cx="9525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"/>
              </a:cxn>
              <a:cxn ang="0">
                <a:pos x="5" y="11"/>
              </a:cxn>
            </a:cxnLst>
            <a:rect l="0" t="0" r="r" b="b"/>
            <a:pathLst>
              <a:path w="5" h="11">
                <a:moveTo>
                  <a:pt x="0" y="0"/>
                </a:moveTo>
                <a:lnTo>
                  <a:pt x="0" y="5"/>
                </a:lnTo>
                <a:lnTo>
                  <a:pt x="5" y="1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599" name="Freeform 87"/>
          <p:cNvSpPr>
            <a:spLocks/>
          </p:cNvSpPr>
          <p:nvPr/>
        </p:nvSpPr>
        <p:spPr bwMode="auto">
          <a:xfrm>
            <a:off x="1993904" y="2794002"/>
            <a:ext cx="11113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7"/>
              </a:cxn>
              <a:cxn ang="0">
                <a:pos x="6" y="28"/>
              </a:cxn>
            </a:cxnLst>
            <a:rect l="0" t="0" r="r" b="b"/>
            <a:pathLst>
              <a:path w="6" h="28">
                <a:moveTo>
                  <a:pt x="0" y="0"/>
                </a:moveTo>
                <a:lnTo>
                  <a:pt x="6" y="17"/>
                </a:lnTo>
                <a:lnTo>
                  <a:pt x="6" y="28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0" name="Line 88"/>
          <p:cNvSpPr>
            <a:spLocks noChangeShapeType="1"/>
          </p:cNvSpPr>
          <p:nvPr/>
        </p:nvSpPr>
        <p:spPr bwMode="auto">
          <a:xfrm>
            <a:off x="2005017" y="2854327"/>
            <a:ext cx="1587" cy="1111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1" name="Freeform 89"/>
          <p:cNvSpPr>
            <a:spLocks/>
          </p:cNvSpPr>
          <p:nvPr/>
        </p:nvSpPr>
        <p:spPr bwMode="auto">
          <a:xfrm>
            <a:off x="2005017" y="2865440"/>
            <a:ext cx="1587" cy="476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0" y="22"/>
              </a:cxn>
            </a:cxnLst>
            <a:rect l="0" t="0" r="r" b="b"/>
            <a:pathLst>
              <a:path h="22">
                <a:moveTo>
                  <a:pt x="0" y="0"/>
                </a:moveTo>
                <a:lnTo>
                  <a:pt x="0" y="11"/>
                </a:lnTo>
                <a:lnTo>
                  <a:pt x="0" y="22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2" name="Freeform 90"/>
          <p:cNvSpPr>
            <a:spLocks/>
          </p:cNvSpPr>
          <p:nvPr/>
        </p:nvSpPr>
        <p:spPr bwMode="auto">
          <a:xfrm>
            <a:off x="2005017" y="2913064"/>
            <a:ext cx="22225" cy="1317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5" y="28"/>
              </a:cxn>
              <a:cxn ang="0">
                <a:pos x="11" y="50"/>
              </a:cxn>
              <a:cxn ang="0">
                <a:pos x="11" y="61"/>
              </a:cxn>
            </a:cxnLst>
            <a:rect l="0" t="0" r="r" b="b"/>
            <a:pathLst>
              <a:path w="11" h="61">
                <a:moveTo>
                  <a:pt x="0" y="0"/>
                </a:moveTo>
                <a:lnTo>
                  <a:pt x="0" y="11"/>
                </a:lnTo>
                <a:lnTo>
                  <a:pt x="5" y="28"/>
                </a:lnTo>
                <a:lnTo>
                  <a:pt x="11" y="50"/>
                </a:lnTo>
                <a:lnTo>
                  <a:pt x="11" y="6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3" name="Freeform 91"/>
          <p:cNvSpPr>
            <a:spLocks/>
          </p:cNvSpPr>
          <p:nvPr/>
        </p:nvSpPr>
        <p:spPr bwMode="auto">
          <a:xfrm>
            <a:off x="2027242" y="3044827"/>
            <a:ext cx="9525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5" y="28"/>
              </a:cxn>
            </a:cxnLst>
            <a:rect l="0" t="0" r="r" b="b"/>
            <a:pathLst>
              <a:path w="5" h="28">
                <a:moveTo>
                  <a:pt x="0" y="0"/>
                </a:moveTo>
                <a:lnTo>
                  <a:pt x="0" y="11"/>
                </a:lnTo>
                <a:lnTo>
                  <a:pt x="5" y="28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4" name="Freeform 92"/>
          <p:cNvSpPr>
            <a:spLocks/>
          </p:cNvSpPr>
          <p:nvPr/>
        </p:nvSpPr>
        <p:spPr bwMode="auto">
          <a:xfrm>
            <a:off x="2036767" y="3105152"/>
            <a:ext cx="65087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2"/>
              </a:cxn>
              <a:cxn ang="0">
                <a:pos x="17" y="44"/>
              </a:cxn>
              <a:cxn ang="0">
                <a:pos x="28" y="72"/>
              </a:cxn>
              <a:cxn ang="0">
                <a:pos x="34" y="94"/>
              </a:cxn>
            </a:cxnLst>
            <a:rect l="0" t="0" r="r" b="b"/>
            <a:pathLst>
              <a:path w="34" h="94">
                <a:moveTo>
                  <a:pt x="0" y="0"/>
                </a:moveTo>
                <a:lnTo>
                  <a:pt x="6" y="22"/>
                </a:lnTo>
                <a:lnTo>
                  <a:pt x="17" y="44"/>
                </a:lnTo>
                <a:lnTo>
                  <a:pt x="28" y="72"/>
                </a:lnTo>
                <a:lnTo>
                  <a:pt x="34" y="94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5" name="Freeform 93"/>
          <p:cNvSpPr>
            <a:spLocks/>
          </p:cNvSpPr>
          <p:nvPr/>
        </p:nvSpPr>
        <p:spPr bwMode="auto">
          <a:xfrm>
            <a:off x="2101850" y="3308353"/>
            <a:ext cx="31750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7"/>
              </a:cxn>
              <a:cxn ang="0">
                <a:pos x="16" y="28"/>
              </a:cxn>
            </a:cxnLst>
            <a:rect l="0" t="0" r="r" b="b"/>
            <a:pathLst>
              <a:path w="16" h="28">
                <a:moveTo>
                  <a:pt x="0" y="0"/>
                </a:moveTo>
                <a:lnTo>
                  <a:pt x="11" y="17"/>
                </a:lnTo>
                <a:lnTo>
                  <a:pt x="16" y="28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6" name="Line 94"/>
          <p:cNvSpPr>
            <a:spLocks noChangeShapeType="1"/>
          </p:cNvSpPr>
          <p:nvPr/>
        </p:nvSpPr>
        <p:spPr bwMode="auto">
          <a:xfrm>
            <a:off x="2133604" y="3368677"/>
            <a:ext cx="11113" cy="2381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7" name="Freeform 95"/>
          <p:cNvSpPr>
            <a:spLocks/>
          </p:cNvSpPr>
          <p:nvPr/>
        </p:nvSpPr>
        <p:spPr bwMode="auto">
          <a:xfrm>
            <a:off x="2144717" y="3392491"/>
            <a:ext cx="52387" cy="107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1"/>
              </a:cxn>
              <a:cxn ang="0">
                <a:pos x="11" y="22"/>
              </a:cxn>
              <a:cxn ang="0">
                <a:pos x="22" y="39"/>
              </a:cxn>
              <a:cxn ang="0">
                <a:pos x="27" y="50"/>
              </a:cxn>
            </a:cxnLst>
            <a:rect l="0" t="0" r="r" b="b"/>
            <a:pathLst>
              <a:path w="27" h="50">
                <a:moveTo>
                  <a:pt x="0" y="0"/>
                </a:moveTo>
                <a:lnTo>
                  <a:pt x="5" y="11"/>
                </a:lnTo>
                <a:lnTo>
                  <a:pt x="11" y="22"/>
                </a:lnTo>
                <a:lnTo>
                  <a:pt x="22" y="39"/>
                </a:lnTo>
                <a:lnTo>
                  <a:pt x="27" y="5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8" name="Freeform 96"/>
          <p:cNvSpPr>
            <a:spLocks/>
          </p:cNvSpPr>
          <p:nvPr/>
        </p:nvSpPr>
        <p:spPr bwMode="auto">
          <a:xfrm>
            <a:off x="2197104" y="3500441"/>
            <a:ext cx="55563" cy="476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1"/>
              </a:cxn>
              <a:cxn ang="0">
                <a:pos x="28" y="22"/>
              </a:cxn>
            </a:cxnLst>
            <a:rect l="0" t="0" r="r" b="b"/>
            <a:pathLst>
              <a:path w="28" h="22">
                <a:moveTo>
                  <a:pt x="0" y="0"/>
                </a:moveTo>
                <a:lnTo>
                  <a:pt x="17" y="11"/>
                </a:lnTo>
                <a:lnTo>
                  <a:pt x="28" y="22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09" name="Freeform 97"/>
          <p:cNvSpPr>
            <a:spLocks/>
          </p:cNvSpPr>
          <p:nvPr/>
        </p:nvSpPr>
        <p:spPr bwMode="auto">
          <a:xfrm>
            <a:off x="2252667" y="3548063"/>
            <a:ext cx="41275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6"/>
              </a:cxn>
              <a:cxn ang="0">
                <a:pos x="22" y="28"/>
              </a:cxn>
            </a:cxnLst>
            <a:rect l="0" t="0" r="r" b="b"/>
            <a:pathLst>
              <a:path w="22" h="28">
                <a:moveTo>
                  <a:pt x="0" y="0"/>
                </a:moveTo>
                <a:lnTo>
                  <a:pt x="11" y="16"/>
                </a:lnTo>
                <a:lnTo>
                  <a:pt x="22" y="28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0" name="Line 98"/>
          <p:cNvSpPr>
            <a:spLocks noChangeShapeType="1"/>
          </p:cNvSpPr>
          <p:nvPr/>
        </p:nvSpPr>
        <p:spPr bwMode="auto">
          <a:xfrm>
            <a:off x="2293938" y="3609977"/>
            <a:ext cx="12700" cy="9526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1" name="Freeform 99"/>
          <p:cNvSpPr>
            <a:spLocks/>
          </p:cNvSpPr>
          <p:nvPr/>
        </p:nvSpPr>
        <p:spPr bwMode="auto">
          <a:xfrm>
            <a:off x="2306638" y="3619502"/>
            <a:ext cx="74612" cy="714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6"/>
              </a:cxn>
              <a:cxn ang="0">
                <a:pos x="16" y="17"/>
              </a:cxn>
              <a:cxn ang="0">
                <a:pos x="27" y="28"/>
              </a:cxn>
              <a:cxn ang="0">
                <a:pos x="39" y="33"/>
              </a:cxn>
            </a:cxnLst>
            <a:rect l="0" t="0" r="r" b="b"/>
            <a:pathLst>
              <a:path w="39" h="33">
                <a:moveTo>
                  <a:pt x="0" y="0"/>
                </a:moveTo>
                <a:lnTo>
                  <a:pt x="5" y="6"/>
                </a:lnTo>
                <a:lnTo>
                  <a:pt x="16" y="17"/>
                </a:lnTo>
                <a:lnTo>
                  <a:pt x="27" y="28"/>
                </a:lnTo>
                <a:lnTo>
                  <a:pt x="39" y="33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2" name="Freeform 100"/>
          <p:cNvSpPr>
            <a:spLocks/>
          </p:cNvSpPr>
          <p:nvPr/>
        </p:nvSpPr>
        <p:spPr bwMode="auto">
          <a:xfrm>
            <a:off x="2381254" y="3657600"/>
            <a:ext cx="22225" cy="3334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5" y="11"/>
              </a:cxn>
              <a:cxn ang="0">
                <a:pos x="11" y="0"/>
              </a:cxn>
            </a:cxnLst>
            <a:rect l="0" t="0" r="r" b="b"/>
            <a:pathLst>
              <a:path w="11" h="16">
                <a:moveTo>
                  <a:pt x="0" y="16"/>
                </a:moveTo>
                <a:lnTo>
                  <a:pt x="0" y="16"/>
                </a:lnTo>
                <a:lnTo>
                  <a:pt x="5" y="11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3" name="Freeform 101"/>
          <p:cNvSpPr>
            <a:spLocks/>
          </p:cNvSpPr>
          <p:nvPr/>
        </p:nvSpPr>
        <p:spPr bwMode="auto">
          <a:xfrm>
            <a:off x="2403476" y="3511550"/>
            <a:ext cx="106363" cy="146051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1" y="50"/>
              </a:cxn>
              <a:cxn ang="0">
                <a:pos x="27" y="33"/>
              </a:cxn>
              <a:cxn ang="0">
                <a:pos x="44" y="11"/>
              </a:cxn>
              <a:cxn ang="0">
                <a:pos x="55" y="0"/>
              </a:cxn>
            </a:cxnLst>
            <a:rect l="0" t="0" r="r" b="b"/>
            <a:pathLst>
              <a:path w="55" h="67">
                <a:moveTo>
                  <a:pt x="0" y="67"/>
                </a:moveTo>
                <a:lnTo>
                  <a:pt x="11" y="50"/>
                </a:lnTo>
                <a:lnTo>
                  <a:pt x="27" y="33"/>
                </a:lnTo>
                <a:lnTo>
                  <a:pt x="44" y="11"/>
                </a:lnTo>
                <a:lnTo>
                  <a:pt x="55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4" name="Freeform 102"/>
          <p:cNvSpPr>
            <a:spLocks/>
          </p:cNvSpPr>
          <p:nvPr/>
        </p:nvSpPr>
        <p:spPr bwMode="auto">
          <a:xfrm>
            <a:off x="2509838" y="3500440"/>
            <a:ext cx="12700" cy="111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" y="5"/>
              </a:cxn>
              <a:cxn ang="0">
                <a:pos x="6" y="0"/>
              </a:cxn>
            </a:cxnLst>
            <a:rect l="0" t="0" r="r" b="b"/>
            <a:pathLst>
              <a:path w="6" h="5">
                <a:moveTo>
                  <a:pt x="0" y="5"/>
                </a:moveTo>
                <a:lnTo>
                  <a:pt x="6" y="5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5" name="Freeform 103"/>
          <p:cNvSpPr>
            <a:spLocks/>
          </p:cNvSpPr>
          <p:nvPr/>
        </p:nvSpPr>
        <p:spPr bwMode="auto">
          <a:xfrm>
            <a:off x="2522538" y="3332165"/>
            <a:ext cx="30162" cy="168275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5" y="61"/>
              </a:cxn>
              <a:cxn ang="0">
                <a:pos x="5" y="39"/>
              </a:cxn>
              <a:cxn ang="0">
                <a:pos x="11" y="17"/>
              </a:cxn>
              <a:cxn ang="0">
                <a:pos x="16" y="0"/>
              </a:cxn>
            </a:cxnLst>
            <a:rect l="0" t="0" r="r" b="b"/>
            <a:pathLst>
              <a:path w="16" h="78">
                <a:moveTo>
                  <a:pt x="0" y="78"/>
                </a:moveTo>
                <a:lnTo>
                  <a:pt x="5" y="61"/>
                </a:lnTo>
                <a:lnTo>
                  <a:pt x="5" y="39"/>
                </a:lnTo>
                <a:lnTo>
                  <a:pt x="11" y="17"/>
                </a:lnTo>
                <a:lnTo>
                  <a:pt x="1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6" name="Freeform 104"/>
          <p:cNvSpPr>
            <a:spLocks/>
          </p:cNvSpPr>
          <p:nvPr/>
        </p:nvSpPr>
        <p:spPr bwMode="auto">
          <a:xfrm>
            <a:off x="2552703" y="3284540"/>
            <a:ext cx="11113" cy="47626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6" y="11"/>
              </a:cxn>
              <a:cxn ang="0">
                <a:pos x="6" y="0"/>
              </a:cxn>
            </a:cxnLst>
            <a:rect l="0" t="0" r="r" b="b"/>
            <a:pathLst>
              <a:path w="6" h="22">
                <a:moveTo>
                  <a:pt x="0" y="22"/>
                </a:moveTo>
                <a:lnTo>
                  <a:pt x="6" y="11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7" name="Freeform 105"/>
          <p:cNvSpPr>
            <a:spLocks/>
          </p:cNvSpPr>
          <p:nvPr/>
        </p:nvSpPr>
        <p:spPr bwMode="auto">
          <a:xfrm>
            <a:off x="2563815" y="3213101"/>
            <a:ext cx="22225" cy="71440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5" y="16"/>
              </a:cxn>
              <a:cxn ang="0">
                <a:pos x="11" y="0"/>
              </a:cxn>
            </a:cxnLst>
            <a:rect l="0" t="0" r="r" b="b"/>
            <a:pathLst>
              <a:path w="11" h="33">
                <a:moveTo>
                  <a:pt x="0" y="33"/>
                </a:moveTo>
                <a:lnTo>
                  <a:pt x="5" y="16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8" name="Freeform 106"/>
          <p:cNvSpPr>
            <a:spLocks/>
          </p:cNvSpPr>
          <p:nvPr/>
        </p:nvSpPr>
        <p:spPr bwMode="auto">
          <a:xfrm>
            <a:off x="2586042" y="3105152"/>
            <a:ext cx="20637" cy="107951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5" y="28"/>
              </a:cxn>
              <a:cxn ang="0">
                <a:pos x="11" y="0"/>
              </a:cxn>
            </a:cxnLst>
            <a:rect l="0" t="0" r="r" b="b"/>
            <a:pathLst>
              <a:path w="11" h="50">
                <a:moveTo>
                  <a:pt x="0" y="50"/>
                </a:moveTo>
                <a:lnTo>
                  <a:pt x="5" y="28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19" name="Freeform 107"/>
          <p:cNvSpPr>
            <a:spLocks/>
          </p:cNvSpPr>
          <p:nvPr/>
        </p:nvSpPr>
        <p:spPr bwMode="auto">
          <a:xfrm>
            <a:off x="2606679" y="3009900"/>
            <a:ext cx="22225" cy="95251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22"/>
              </a:cxn>
              <a:cxn ang="0">
                <a:pos x="5" y="16"/>
              </a:cxn>
              <a:cxn ang="0">
                <a:pos x="11" y="0"/>
              </a:cxn>
            </a:cxnLst>
            <a:rect l="0" t="0" r="r" b="b"/>
            <a:pathLst>
              <a:path w="11" h="44">
                <a:moveTo>
                  <a:pt x="0" y="44"/>
                </a:moveTo>
                <a:lnTo>
                  <a:pt x="5" y="22"/>
                </a:lnTo>
                <a:lnTo>
                  <a:pt x="5" y="16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0" name="Freeform 108"/>
          <p:cNvSpPr>
            <a:spLocks/>
          </p:cNvSpPr>
          <p:nvPr/>
        </p:nvSpPr>
        <p:spPr bwMode="auto">
          <a:xfrm>
            <a:off x="2628904" y="2817815"/>
            <a:ext cx="42863" cy="192088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5" y="66"/>
              </a:cxn>
              <a:cxn ang="0">
                <a:pos x="11" y="44"/>
              </a:cxn>
              <a:cxn ang="0">
                <a:pos x="17" y="17"/>
              </a:cxn>
              <a:cxn ang="0">
                <a:pos x="22" y="0"/>
              </a:cxn>
            </a:cxnLst>
            <a:rect l="0" t="0" r="r" b="b"/>
            <a:pathLst>
              <a:path w="22" h="89">
                <a:moveTo>
                  <a:pt x="0" y="89"/>
                </a:moveTo>
                <a:lnTo>
                  <a:pt x="5" y="66"/>
                </a:lnTo>
                <a:lnTo>
                  <a:pt x="11" y="44"/>
                </a:lnTo>
                <a:lnTo>
                  <a:pt x="17" y="17"/>
                </a:lnTo>
                <a:lnTo>
                  <a:pt x="22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1" name="Freeform 109"/>
          <p:cNvSpPr>
            <a:spLocks/>
          </p:cNvSpPr>
          <p:nvPr/>
        </p:nvSpPr>
        <p:spPr bwMode="auto">
          <a:xfrm>
            <a:off x="2671763" y="2794001"/>
            <a:ext cx="11112" cy="2381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6" y="5"/>
              </a:cxn>
              <a:cxn ang="0">
                <a:pos x="6" y="0"/>
              </a:cxn>
            </a:cxnLst>
            <a:rect l="0" t="0" r="r" b="b"/>
            <a:pathLst>
              <a:path w="6" h="11">
                <a:moveTo>
                  <a:pt x="0" y="11"/>
                </a:moveTo>
                <a:lnTo>
                  <a:pt x="6" y="5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2" name="Freeform 110"/>
          <p:cNvSpPr>
            <a:spLocks/>
          </p:cNvSpPr>
          <p:nvPr/>
        </p:nvSpPr>
        <p:spPr bwMode="auto">
          <a:xfrm>
            <a:off x="2682879" y="2722566"/>
            <a:ext cx="22225" cy="7143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5" y="16"/>
              </a:cxn>
              <a:cxn ang="0">
                <a:pos x="11" y="0"/>
              </a:cxn>
            </a:cxnLst>
            <a:rect l="0" t="0" r="r" b="b"/>
            <a:pathLst>
              <a:path w="11" h="33">
                <a:moveTo>
                  <a:pt x="0" y="33"/>
                </a:moveTo>
                <a:lnTo>
                  <a:pt x="5" y="16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3" name="Freeform 111"/>
          <p:cNvSpPr>
            <a:spLocks/>
          </p:cNvSpPr>
          <p:nvPr/>
        </p:nvSpPr>
        <p:spPr bwMode="auto">
          <a:xfrm>
            <a:off x="2705102" y="2624142"/>
            <a:ext cx="41275" cy="9842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4"/>
              </a:cxn>
              <a:cxn ang="0">
                <a:pos x="11" y="17"/>
              </a:cxn>
              <a:cxn ang="0">
                <a:pos x="16" y="6"/>
              </a:cxn>
              <a:cxn ang="0">
                <a:pos x="22" y="0"/>
              </a:cxn>
            </a:cxnLst>
            <a:rect l="0" t="0" r="r" b="b"/>
            <a:pathLst>
              <a:path w="22" h="45">
                <a:moveTo>
                  <a:pt x="0" y="45"/>
                </a:moveTo>
                <a:lnTo>
                  <a:pt x="5" y="34"/>
                </a:lnTo>
                <a:lnTo>
                  <a:pt x="11" y="17"/>
                </a:lnTo>
                <a:lnTo>
                  <a:pt x="16" y="6"/>
                </a:lnTo>
                <a:lnTo>
                  <a:pt x="22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4" name="Freeform 112"/>
          <p:cNvSpPr>
            <a:spLocks/>
          </p:cNvSpPr>
          <p:nvPr/>
        </p:nvSpPr>
        <p:spPr bwMode="auto">
          <a:xfrm>
            <a:off x="2746375" y="2624139"/>
            <a:ext cx="42863" cy="107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6"/>
              </a:cxn>
              <a:cxn ang="0">
                <a:pos x="11" y="23"/>
              </a:cxn>
              <a:cxn ang="0">
                <a:pos x="16" y="39"/>
              </a:cxn>
              <a:cxn ang="0">
                <a:pos x="22" y="50"/>
              </a:cxn>
            </a:cxnLst>
            <a:rect l="0" t="0" r="r" b="b"/>
            <a:pathLst>
              <a:path w="22" h="50">
                <a:moveTo>
                  <a:pt x="0" y="0"/>
                </a:moveTo>
                <a:lnTo>
                  <a:pt x="5" y="6"/>
                </a:lnTo>
                <a:lnTo>
                  <a:pt x="11" y="23"/>
                </a:lnTo>
                <a:lnTo>
                  <a:pt x="16" y="39"/>
                </a:lnTo>
                <a:lnTo>
                  <a:pt x="22" y="5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5" name="Freeform 113"/>
          <p:cNvSpPr>
            <a:spLocks/>
          </p:cNvSpPr>
          <p:nvPr/>
        </p:nvSpPr>
        <p:spPr bwMode="auto">
          <a:xfrm>
            <a:off x="2789242" y="2732089"/>
            <a:ext cx="33337" cy="71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7"/>
              </a:cxn>
              <a:cxn ang="0">
                <a:pos x="17" y="33"/>
              </a:cxn>
            </a:cxnLst>
            <a:rect l="0" t="0" r="r" b="b"/>
            <a:pathLst>
              <a:path w="17" h="33">
                <a:moveTo>
                  <a:pt x="0" y="0"/>
                </a:moveTo>
                <a:lnTo>
                  <a:pt x="11" y="17"/>
                </a:lnTo>
                <a:lnTo>
                  <a:pt x="17" y="33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6" name="Freeform 114"/>
          <p:cNvSpPr>
            <a:spLocks/>
          </p:cNvSpPr>
          <p:nvPr/>
        </p:nvSpPr>
        <p:spPr bwMode="auto">
          <a:xfrm>
            <a:off x="2822579" y="2803526"/>
            <a:ext cx="9525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5" y="12"/>
              </a:cxn>
            </a:cxnLst>
            <a:rect l="0" t="0" r="r" b="b"/>
            <a:pathLst>
              <a:path w="5" h="12">
                <a:moveTo>
                  <a:pt x="0" y="0"/>
                </a:moveTo>
                <a:lnTo>
                  <a:pt x="0" y="6"/>
                </a:lnTo>
                <a:lnTo>
                  <a:pt x="5" y="12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7" name="Freeform 115"/>
          <p:cNvSpPr>
            <a:spLocks/>
          </p:cNvSpPr>
          <p:nvPr/>
        </p:nvSpPr>
        <p:spPr bwMode="auto">
          <a:xfrm>
            <a:off x="2832104" y="2830514"/>
            <a:ext cx="42863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6"/>
              </a:cxn>
              <a:cxn ang="0">
                <a:pos x="11" y="44"/>
              </a:cxn>
              <a:cxn ang="0">
                <a:pos x="17" y="66"/>
              </a:cxn>
              <a:cxn ang="0">
                <a:pos x="22" y="88"/>
              </a:cxn>
            </a:cxnLst>
            <a:rect l="0" t="0" r="r" b="b"/>
            <a:pathLst>
              <a:path w="22" h="88">
                <a:moveTo>
                  <a:pt x="0" y="0"/>
                </a:moveTo>
                <a:lnTo>
                  <a:pt x="6" y="16"/>
                </a:lnTo>
                <a:lnTo>
                  <a:pt x="11" y="44"/>
                </a:lnTo>
                <a:lnTo>
                  <a:pt x="17" y="66"/>
                </a:lnTo>
                <a:lnTo>
                  <a:pt x="22" y="88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8" name="Freeform 116"/>
          <p:cNvSpPr>
            <a:spLocks/>
          </p:cNvSpPr>
          <p:nvPr/>
        </p:nvSpPr>
        <p:spPr bwMode="auto">
          <a:xfrm>
            <a:off x="2874963" y="3021014"/>
            <a:ext cx="53975" cy="84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1"/>
              </a:cxn>
              <a:cxn ang="0">
                <a:pos x="11" y="22"/>
              </a:cxn>
              <a:cxn ang="0">
                <a:pos x="22" y="28"/>
              </a:cxn>
              <a:cxn ang="0">
                <a:pos x="28" y="39"/>
              </a:cxn>
            </a:cxnLst>
            <a:rect l="0" t="0" r="r" b="b"/>
            <a:pathLst>
              <a:path w="28" h="39">
                <a:moveTo>
                  <a:pt x="0" y="0"/>
                </a:moveTo>
                <a:lnTo>
                  <a:pt x="6" y="11"/>
                </a:lnTo>
                <a:lnTo>
                  <a:pt x="11" y="22"/>
                </a:lnTo>
                <a:lnTo>
                  <a:pt x="22" y="28"/>
                </a:lnTo>
                <a:lnTo>
                  <a:pt x="28" y="39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29" name="Freeform 117"/>
          <p:cNvSpPr>
            <a:spLocks/>
          </p:cNvSpPr>
          <p:nvPr/>
        </p:nvSpPr>
        <p:spPr bwMode="auto">
          <a:xfrm>
            <a:off x="2928942" y="3105152"/>
            <a:ext cx="65087" cy="107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1"/>
              </a:cxn>
              <a:cxn ang="0">
                <a:pos x="17" y="28"/>
              </a:cxn>
              <a:cxn ang="0">
                <a:pos x="28" y="39"/>
              </a:cxn>
              <a:cxn ang="0">
                <a:pos x="33" y="50"/>
              </a:cxn>
            </a:cxnLst>
            <a:rect l="0" t="0" r="r" b="b"/>
            <a:pathLst>
              <a:path w="33" h="50">
                <a:moveTo>
                  <a:pt x="0" y="0"/>
                </a:moveTo>
                <a:lnTo>
                  <a:pt x="11" y="11"/>
                </a:lnTo>
                <a:lnTo>
                  <a:pt x="17" y="28"/>
                </a:lnTo>
                <a:lnTo>
                  <a:pt x="28" y="39"/>
                </a:lnTo>
                <a:lnTo>
                  <a:pt x="33" y="5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0" name="Line 118"/>
          <p:cNvSpPr>
            <a:spLocks noChangeShapeType="1"/>
          </p:cNvSpPr>
          <p:nvPr/>
        </p:nvSpPr>
        <p:spPr bwMode="auto">
          <a:xfrm>
            <a:off x="2994025" y="3213103"/>
            <a:ext cx="1588" cy="1111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1" name="Freeform 119"/>
          <p:cNvSpPr>
            <a:spLocks/>
          </p:cNvSpPr>
          <p:nvPr/>
        </p:nvSpPr>
        <p:spPr bwMode="auto">
          <a:xfrm>
            <a:off x="2994025" y="3224215"/>
            <a:ext cx="1588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17"/>
              </a:cxn>
              <a:cxn ang="0">
                <a:pos x="0" y="28"/>
              </a:cxn>
              <a:cxn ang="0">
                <a:pos x="0" y="34"/>
              </a:cxn>
            </a:cxnLst>
            <a:rect l="0" t="0" r="r" b="b"/>
            <a:pathLst>
              <a:path h="34">
                <a:moveTo>
                  <a:pt x="0" y="0"/>
                </a:moveTo>
                <a:lnTo>
                  <a:pt x="0" y="6"/>
                </a:lnTo>
                <a:lnTo>
                  <a:pt x="0" y="17"/>
                </a:lnTo>
                <a:lnTo>
                  <a:pt x="0" y="28"/>
                </a:lnTo>
                <a:lnTo>
                  <a:pt x="0" y="34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2" name="Freeform 120"/>
          <p:cNvSpPr>
            <a:spLocks/>
          </p:cNvSpPr>
          <p:nvPr/>
        </p:nvSpPr>
        <p:spPr bwMode="auto">
          <a:xfrm>
            <a:off x="2994029" y="3297239"/>
            <a:ext cx="11113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"/>
              </a:cxn>
              <a:cxn ang="0">
                <a:pos x="6" y="5"/>
              </a:cxn>
            </a:cxnLst>
            <a:rect l="0" t="0" r="r" b="b"/>
            <a:pathLst>
              <a:path w="6" h="5">
                <a:moveTo>
                  <a:pt x="0" y="0"/>
                </a:moveTo>
                <a:lnTo>
                  <a:pt x="0" y="5"/>
                </a:lnTo>
                <a:lnTo>
                  <a:pt x="6" y="5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3" name="Line 121"/>
          <p:cNvSpPr>
            <a:spLocks noChangeShapeType="1"/>
          </p:cNvSpPr>
          <p:nvPr/>
        </p:nvSpPr>
        <p:spPr bwMode="auto">
          <a:xfrm>
            <a:off x="3005142" y="3308351"/>
            <a:ext cx="1587" cy="127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4" name="Line 122"/>
          <p:cNvSpPr>
            <a:spLocks noChangeShapeType="1"/>
          </p:cNvSpPr>
          <p:nvPr/>
        </p:nvSpPr>
        <p:spPr bwMode="auto">
          <a:xfrm>
            <a:off x="3005142" y="3321052"/>
            <a:ext cx="1587" cy="2381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5" name="Freeform 123"/>
          <p:cNvSpPr>
            <a:spLocks/>
          </p:cNvSpPr>
          <p:nvPr/>
        </p:nvSpPr>
        <p:spPr bwMode="auto">
          <a:xfrm>
            <a:off x="3005142" y="3344865"/>
            <a:ext cx="1587" cy="71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0" y="33"/>
              </a:cxn>
            </a:cxnLst>
            <a:rect l="0" t="0" r="r" b="b"/>
            <a:pathLst>
              <a:path h="33">
                <a:moveTo>
                  <a:pt x="0" y="0"/>
                </a:moveTo>
                <a:lnTo>
                  <a:pt x="0" y="11"/>
                </a:lnTo>
                <a:lnTo>
                  <a:pt x="0" y="33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6" name="Freeform 124"/>
          <p:cNvSpPr>
            <a:spLocks/>
          </p:cNvSpPr>
          <p:nvPr/>
        </p:nvSpPr>
        <p:spPr bwMode="auto">
          <a:xfrm>
            <a:off x="3005138" y="3416302"/>
            <a:ext cx="42862" cy="193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7"/>
              </a:cxn>
              <a:cxn ang="0">
                <a:pos x="11" y="39"/>
              </a:cxn>
              <a:cxn ang="0">
                <a:pos x="22" y="89"/>
              </a:cxn>
            </a:cxnLst>
            <a:rect l="0" t="0" r="r" b="b"/>
            <a:pathLst>
              <a:path w="22" h="89">
                <a:moveTo>
                  <a:pt x="0" y="0"/>
                </a:moveTo>
                <a:lnTo>
                  <a:pt x="5" y="17"/>
                </a:lnTo>
                <a:lnTo>
                  <a:pt x="11" y="39"/>
                </a:lnTo>
                <a:lnTo>
                  <a:pt x="22" y="89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7" name="Freeform 125"/>
          <p:cNvSpPr>
            <a:spLocks/>
          </p:cNvSpPr>
          <p:nvPr/>
        </p:nvSpPr>
        <p:spPr bwMode="auto">
          <a:xfrm>
            <a:off x="3048000" y="3609976"/>
            <a:ext cx="31750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27"/>
              </a:cxn>
              <a:cxn ang="0">
                <a:pos x="11" y="49"/>
              </a:cxn>
              <a:cxn ang="0">
                <a:pos x="11" y="77"/>
              </a:cxn>
              <a:cxn ang="0">
                <a:pos x="16" y="94"/>
              </a:cxn>
            </a:cxnLst>
            <a:rect l="0" t="0" r="r" b="b"/>
            <a:pathLst>
              <a:path w="16" h="94">
                <a:moveTo>
                  <a:pt x="0" y="0"/>
                </a:moveTo>
                <a:lnTo>
                  <a:pt x="5" y="27"/>
                </a:lnTo>
                <a:lnTo>
                  <a:pt x="11" y="49"/>
                </a:lnTo>
                <a:lnTo>
                  <a:pt x="11" y="77"/>
                </a:lnTo>
                <a:lnTo>
                  <a:pt x="16" y="94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8" name="Freeform 126"/>
          <p:cNvSpPr>
            <a:spLocks/>
          </p:cNvSpPr>
          <p:nvPr/>
        </p:nvSpPr>
        <p:spPr bwMode="auto">
          <a:xfrm>
            <a:off x="3079754" y="3813176"/>
            <a:ext cx="22225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1"/>
              </a:cxn>
              <a:cxn ang="0">
                <a:pos x="12" y="16"/>
              </a:cxn>
            </a:cxnLst>
            <a:rect l="0" t="0" r="r" b="b"/>
            <a:pathLst>
              <a:path w="12" h="16">
                <a:moveTo>
                  <a:pt x="0" y="0"/>
                </a:moveTo>
                <a:lnTo>
                  <a:pt x="6" y="11"/>
                </a:lnTo>
                <a:lnTo>
                  <a:pt x="12" y="16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39" name="Freeform 127"/>
          <p:cNvSpPr>
            <a:spLocks/>
          </p:cNvSpPr>
          <p:nvPr/>
        </p:nvSpPr>
        <p:spPr bwMode="auto">
          <a:xfrm>
            <a:off x="3101979" y="3848103"/>
            <a:ext cx="74613" cy="155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7"/>
              </a:cxn>
              <a:cxn ang="0">
                <a:pos x="16" y="34"/>
              </a:cxn>
              <a:cxn ang="0">
                <a:pos x="27" y="56"/>
              </a:cxn>
              <a:cxn ang="0">
                <a:pos x="38" y="72"/>
              </a:cxn>
            </a:cxnLst>
            <a:rect l="0" t="0" r="r" b="b"/>
            <a:pathLst>
              <a:path w="38" h="72">
                <a:moveTo>
                  <a:pt x="0" y="0"/>
                </a:moveTo>
                <a:lnTo>
                  <a:pt x="5" y="17"/>
                </a:lnTo>
                <a:lnTo>
                  <a:pt x="16" y="34"/>
                </a:lnTo>
                <a:lnTo>
                  <a:pt x="27" y="56"/>
                </a:lnTo>
                <a:lnTo>
                  <a:pt x="38" y="72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0" name="Freeform 128"/>
          <p:cNvSpPr>
            <a:spLocks/>
          </p:cNvSpPr>
          <p:nvPr/>
        </p:nvSpPr>
        <p:spPr bwMode="auto">
          <a:xfrm>
            <a:off x="3176588" y="4003677"/>
            <a:ext cx="33337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1"/>
              </a:cxn>
              <a:cxn ang="0">
                <a:pos x="11" y="17"/>
              </a:cxn>
              <a:cxn ang="0">
                <a:pos x="11" y="22"/>
              </a:cxn>
              <a:cxn ang="0">
                <a:pos x="17" y="34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6" y="11"/>
                </a:lnTo>
                <a:lnTo>
                  <a:pt x="11" y="17"/>
                </a:lnTo>
                <a:lnTo>
                  <a:pt x="11" y="22"/>
                </a:lnTo>
                <a:lnTo>
                  <a:pt x="17" y="34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1" name="Freeform 129"/>
          <p:cNvSpPr>
            <a:spLocks/>
          </p:cNvSpPr>
          <p:nvPr/>
        </p:nvSpPr>
        <p:spPr bwMode="auto">
          <a:xfrm>
            <a:off x="3209929" y="4076703"/>
            <a:ext cx="41275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6"/>
              </a:cxn>
              <a:cxn ang="0">
                <a:pos x="11" y="27"/>
              </a:cxn>
              <a:cxn ang="0">
                <a:pos x="17" y="44"/>
              </a:cxn>
              <a:cxn ang="0">
                <a:pos x="22" y="60"/>
              </a:cxn>
            </a:cxnLst>
            <a:rect l="0" t="0" r="r" b="b"/>
            <a:pathLst>
              <a:path w="22" h="60">
                <a:moveTo>
                  <a:pt x="0" y="0"/>
                </a:moveTo>
                <a:lnTo>
                  <a:pt x="5" y="16"/>
                </a:lnTo>
                <a:lnTo>
                  <a:pt x="11" y="27"/>
                </a:lnTo>
                <a:lnTo>
                  <a:pt x="17" y="44"/>
                </a:lnTo>
                <a:lnTo>
                  <a:pt x="22" y="6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2" name="Freeform 130"/>
          <p:cNvSpPr>
            <a:spLocks/>
          </p:cNvSpPr>
          <p:nvPr/>
        </p:nvSpPr>
        <p:spPr bwMode="auto">
          <a:xfrm>
            <a:off x="3251204" y="4206877"/>
            <a:ext cx="55563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1"/>
              </a:cxn>
              <a:cxn ang="0">
                <a:pos x="11" y="17"/>
              </a:cxn>
              <a:cxn ang="0">
                <a:pos x="22" y="23"/>
              </a:cxn>
              <a:cxn ang="0">
                <a:pos x="28" y="34"/>
              </a:cxn>
            </a:cxnLst>
            <a:rect l="0" t="0" r="r" b="b"/>
            <a:pathLst>
              <a:path w="28" h="34">
                <a:moveTo>
                  <a:pt x="0" y="0"/>
                </a:moveTo>
                <a:lnTo>
                  <a:pt x="6" y="11"/>
                </a:lnTo>
                <a:lnTo>
                  <a:pt x="11" y="17"/>
                </a:lnTo>
                <a:lnTo>
                  <a:pt x="22" y="23"/>
                </a:lnTo>
                <a:lnTo>
                  <a:pt x="28" y="34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3" name="Freeform 131"/>
          <p:cNvSpPr>
            <a:spLocks/>
          </p:cNvSpPr>
          <p:nvPr/>
        </p:nvSpPr>
        <p:spPr bwMode="auto">
          <a:xfrm>
            <a:off x="3306767" y="4279904"/>
            <a:ext cx="85725" cy="119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22"/>
              </a:cxn>
              <a:cxn ang="0">
                <a:pos x="44" y="55"/>
              </a:cxn>
            </a:cxnLst>
            <a:rect l="0" t="0" r="r" b="b"/>
            <a:pathLst>
              <a:path w="44" h="55">
                <a:moveTo>
                  <a:pt x="0" y="0"/>
                </a:moveTo>
                <a:lnTo>
                  <a:pt x="22" y="22"/>
                </a:lnTo>
                <a:lnTo>
                  <a:pt x="44" y="55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4" name="Freeform 132"/>
          <p:cNvSpPr>
            <a:spLocks/>
          </p:cNvSpPr>
          <p:nvPr/>
        </p:nvSpPr>
        <p:spPr bwMode="auto">
          <a:xfrm>
            <a:off x="3392488" y="4398964"/>
            <a:ext cx="74612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2"/>
              </a:cxn>
              <a:cxn ang="0">
                <a:pos x="22" y="50"/>
              </a:cxn>
              <a:cxn ang="0">
                <a:pos x="28" y="78"/>
              </a:cxn>
              <a:cxn ang="0">
                <a:pos x="33" y="89"/>
              </a:cxn>
              <a:cxn ang="0">
                <a:pos x="39" y="94"/>
              </a:cxn>
            </a:cxnLst>
            <a:rect l="0" t="0" r="r" b="b"/>
            <a:pathLst>
              <a:path w="39" h="94">
                <a:moveTo>
                  <a:pt x="0" y="0"/>
                </a:moveTo>
                <a:lnTo>
                  <a:pt x="11" y="22"/>
                </a:lnTo>
                <a:lnTo>
                  <a:pt x="22" y="50"/>
                </a:lnTo>
                <a:lnTo>
                  <a:pt x="28" y="78"/>
                </a:lnTo>
                <a:lnTo>
                  <a:pt x="33" y="89"/>
                </a:lnTo>
                <a:lnTo>
                  <a:pt x="39" y="94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5" name="Freeform 133"/>
          <p:cNvSpPr>
            <a:spLocks/>
          </p:cNvSpPr>
          <p:nvPr/>
        </p:nvSpPr>
        <p:spPr bwMode="auto">
          <a:xfrm>
            <a:off x="3467104" y="4541840"/>
            <a:ext cx="42863" cy="603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5" y="28"/>
              </a:cxn>
              <a:cxn ang="0">
                <a:pos x="11" y="23"/>
              </a:cxn>
              <a:cxn ang="0">
                <a:pos x="16" y="12"/>
              </a:cxn>
              <a:cxn ang="0">
                <a:pos x="22" y="0"/>
              </a:cxn>
            </a:cxnLst>
            <a:rect l="0" t="0" r="r" b="b"/>
            <a:pathLst>
              <a:path w="22" h="28">
                <a:moveTo>
                  <a:pt x="0" y="28"/>
                </a:moveTo>
                <a:lnTo>
                  <a:pt x="5" y="28"/>
                </a:lnTo>
                <a:lnTo>
                  <a:pt x="11" y="23"/>
                </a:lnTo>
                <a:lnTo>
                  <a:pt x="16" y="12"/>
                </a:lnTo>
                <a:lnTo>
                  <a:pt x="22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6" name="Freeform 134"/>
          <p:cNvSpPr>
            <a:spLocks/>
          </p:cNvSpPr>
          <p:nvPr/>
        </p:nvSpPr>
        <p:spPr bwMode="auto">
          <a:xfrm>
            <a:off x="3509963" y="4411666"/>
            <a:ext cx="106362" cy="13017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1" y="44"/>
              </a:cxn>
              <a:cxn ang="0">
                <a:pos x="28" y="27"/>
              </a:cxn>
              <a:cxn ang="0">
                <a:pos x="44" y="11"/>
              </a:cxn>
              <a:cxn ang="0">
                <a:pos x="55" y="0"/>
              </a:cxn>
            </a:cxnLst>
            <a:rect l="0" t="0" r="r" b="b"/>
            <a:pathLst>
              <a:path w="55" h="60">
                <a:moveTo>
                  <a:pt x="0" y="60"/>
                </a:moveTo>
                <a:lnTo>
                  <a:pt x="11" y="44"/>
                </a:lnTo>
                <a:lnTo>
                  <a:pt x="28" y="27"/>
                </a:lnTo>
                <a:lnTo>
                  <a:pt x="44" y="11"/>
                </a:lnTo>
                <a:lnTo>
                  <a:pt x="55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7" name="Freeform 135"/>
          <p:cNvSpPr>
            <a:spLocks/>
          </p:cNvSpPr>
          <p:nvPr/>
        </p:nvSpPr>
        <p:spPr bwMode="auto">
          <a:xfrm>
            <a:off x="3616329" y="4398964"/>
            <a:ext cx="3175" cy="127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8" name="Freeform 136"/>
          <p:cNvSpPr>
            <a:spLocks/>
          </p:cNvSpPr>
          <p:nvPr/>
        </p:nvSpPr>
        <p:spPr bwMode="auto">
          <a:xfrm>
            <a:off x="3616325" y="4206875"/>
            <a:ext cx="33338" cy="192088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6" y="72"/>
              </a:cxn>
              <a:cxn ang="0">
                <a:pos x="6" y="45"/>
              </a:cxn>
              <a:cxn ang="0">
                <a:pos x="11" y="17"/>
              </a:cxn>
              <a:cxn ang="0">
                <a:pos x="17" y="0"/>
              </a:cxn>
            </a:cxnLst>
            <a:rect l="0" t="0" r="r" b="b"/>
            <a:pathLst>
              <a:path w="17" h="89">
                <a:moveTo>
                  <a:pt x="0" y="89"/>
                </a:moveTo>
                <a:lnTo>
                  <a:pt x="6" y="72"/>
                </a:lnTo>
                <a:lnTo>
                  <a:pt x="6" y="45"/>
                </a:lnTo>
                <a:lnTo>
                  <a:pt x="11" y="17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49" name="Line 137"/>
          <p:cNvSpPr>
            <a:spLocks noChangeShapeType="1"/>
          </p:cNvSpPr>
          <p:nvPr/>
        </p:nvSpPr>
        <p:spPr bwMode="auto">
          <a:xfrm>
            <a:off x="3649667" y="4206875"/>
            <a:ext cx="1587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0" name="Freeform 138"/>
          <p:cNvSpPr>
            <a:spLocks/>
          </p:cNvSpPr>
          <p:nvPr/>
        </p:nvSpPr>
        <p:spPr bwMode="auto">
          <a:xfrm>
            <a:off x="3649667" y="4003676"/>
            <a:ext cx="22225" cy="203200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78"/>
              </a:cxn>
              <a:cxn ang="0">
                <a:pos x="6" y="56"/>
              </a:cxn>
              <a:cxn ang="0">
                <a:pos x="6" y="28"/>
              </a:cxn>
              <a:cxn ang="0">
                <a:pos x="11" y="0"/>
              </a:cxn>
            </a:cxnLst>
            <a:rect l="0" t="0" r="r" b="b"/>
            <a:pathLst>
              <a:path w="11" h="94">
                <a:moveTo>
                  <a:pt x="0" y="94"/>
                </a:moveTo>
                <a:lnTo>
                  <a:pt x="0" y="78"/>
                </a:lnTo>
                <a:lnTo>
                  <a:pt x="6" y="56"/>
                </a:lnTo>
                <a:lnTo>
                  <a:pt x="6" y="28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1" name="Line 139"/>
          <p:cNvSpPr>
            <a:spLocks noChangeShapeType="1"/>
          </p:cNvSpPr>
          <p:nvPr/>
        </p:nvSpPr>
        <p:spPr bwMode="auto">
          <a:xfrm flipV="1">
            <a:off x="3671892" y="3813175"/>
            <a:ext cx="20637" cy="1905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2" name="Freeform 140"/>
          <p:cNvSpPr>
            <a:spLocks/>
          </p:cNvSpPr>
          <p:nvPr/>
        </p:nvSpPr>
        <p:spPr bwMode="auto">
          <a:xfrm>
            <a:off x="3692525" y="3633790"/>
            <a:ext cx="33338" cy="179387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6" y="38"/>
              </a:cxn>
              <a:cxn ang="0">
                <a:pos x="17" y="0"/>
              </a:cxn>
            </a:cxnLst>
            <a:rect l="0" t="0" r="r" b="b"/>
            <a:pathLst>
              <a:path w="17" h="83">
                <a:moveTo>
                  <a:pt x="0" y="83"/>
                </a:moveTo>
                <a:lnTo>
                  <a:pt x="6" y="38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3" name="Freeform 141"/>
          <p:cNvSpPr>
            <a:spLocks/>
          </p:cNvSpPr>
          <p:nvPr/>
        </p:nvSpPr>
        <p:spPr bwMode="auto">
          <a:xfrm>
            <a:off x="3725867" y="3524249"/>
            <a:ext cx="20637" cy="109540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5" y="22"/>
              </a:cxn>
              <a:cxn ang="0">
                <a:pos x="11" y="0"/>
              </a:cxn>
            </a:cxnLst>
            <a:rect l="0" t="0" r="r" b="b"/>
            <a:pathLst>
              <a:path w="11" h="50">
                <a:moveTo>
                  <a:pt x="0" y="50"/>
                </a:moveTo>
                <a:lnTo>
                  <a:pt x="5" y="22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4" name="Freeform 142"/>
          <p:cNvSpPr>
            <a:spLocks/>
          </p:cNvSpPr>
          <p:nvPr/>
        </p:nvSpPr>
        <p:spPr bwMode="auto">
          <a:xfrm>
            <a:off x="3746504" y="3440114"/>
            <a:ext cx="22225" cy="84137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5" y="17"/>
              </a:cxn>
              <a:cxn ang="0">
                <a:pos x="5" y="6"/>
              </a:cxn>
              <a:cxn ang="0">
                <a:pos x="11" y="0"/>
              </a:cxn>
            </a:cxnLst>
            <a:rect l="0" t="0" r="r" b="b"/>
            <a:pathLst>
              <a:path w="11" h="39">
                <a:moveTo>
                  <a:pt x="0" y="39"/>
                </a:moveTo>
                <a:lnTo>
                  <a:pt x="5" y="17"/>
                </a:lnTo>
                <a:lnTo>
                  <a:pt x="5" y="6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5" name="Freeform 143"/>
          <p:cNvSpPr>
            <a:spLocks/>
          </p:cNvSpPr>
          <p:nvPr/>
        </p:nvSpPr>
        <p:spPr bwMode="auto">
          <a:xfrm>
            <a:off x="3768725" y="3440114"/>
            <a:ext cx="76200" cy="84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6"/>
              </a:cxn>
              <a:cxn ang="0">
                <a:pos x="22" y="17"/>
              </a:cxn>
              <a:cxn ang="0">
                <a:pos x="33" y="28"/>
              </a:cxn>
              <a:cxn ang="0">
                <a:pos x="39" y="39"/>
              </a:cxn>
            </a:cxnLst>
            <a:rect l="0" t="0" r="r" b="b"/>
            <a:pathLst>
              <a:path w="39" h="39">
                <a:moveTo>
                  <a:pt x="0" y="0"/>
                </a:moveTo>
                <a:lnTo>
                  <a:pt x="11" y="6"/>
                </a:lnTo>
                <a:lnTo>
                  <a:pt x="22" y="17"/>
                </a:lnTo>
                <a:lnTo>
                  <a:pt x="33" y="28"/>
                </a:lnTo>
                <a:lnTo>
                  <a:pt x="39" y="39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6" name="Line 144"/>
          <p:cNvSpPr>
            <a:spLocks noChangeShapeType="1"/>
          </p:cNvSpPr>
          <p:nvPr/>
        </p:nvSpPr>
        <p:spPr bwMode="auto">
          <a:xfrm>
            <a:off x="3844928" y="3524252"/>
            <a:ext cx="9525" cy="1111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7" name="Freeform 145"/>
          <p:cNvSpPr>
            <a:spLocks/>
          </p:cNvSpPr>
          <p:nvPr/>
        </p:nvSpPr>
        <p:spPr bwMode="auto">
          <a:xfrm>
            <a:off x="3854454" y="3535364"/>
            <a:ext cx="87313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1"/>
              </a:cxn>
              <a:cxn ang="0">
                <a:pos x="22" y="22"/>
              </a:cxn>
              <a:cxn ang="0">
                <a:pos x="33" y="34"/>
              </a:cxn>
              <a:cxn ang="0">
                <a:pos x="45" y="45"/>
              </a:cxn>
            </a:cxnLst>
            <a:rect l="0" t="0" r="r" b="b"/>
            <a:pathLst>
              <a:path w="45" h="45">
                <a:moveTo>
                  <a:pt x="0" y="0"/>
                </a:moveTo>
                <a:lnTo>
                  <a:pt x="11" y="11"/>
                </a:lnTo>
                <a:lnTo>
                  <a:pt x="22" y="22"/>
                </a:lnTo>
                <a:lnTo>
                  <a:pt x="33" y="34"/>
                </a:lnTo>
                <a:lnTo>
                  <a:pt x="45" y="45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8" name="Line 146"/>
          <p:cNvSpPr>
            <a:spLocks noChangeShapeType="1"/>
          </p:cNvSpPr>
          <p:nvPr/>
        </p:nvSpPr>
        <p:spPr bwMode="auto">
          <a:xfrm>
            <a:off x="3941767" y="3633790"/>
            <a:ext cx="1587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59" name="Freeform 147"/>
          <p:cNvSpPr>
            <a:spLocks/>
          </p:cNvSpPr>
          <p:nvPr/>
        </p:nvSpPr>
        <p:spPr bwMode="auto">
          <a:xfrm>
            <a:off x="3941767" y="3440113"/>
            <a:ext cx="192087" cy="1936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11" y="83"/>
              </a:cxn>
              <a:cxn ang="0">
                <a:pos x="22" y="72"/>
              </a:cxn>
              <a:cxn ang="0">
                <a:pos x="49" y="44"/>
              </a:cxn>
              <a:cxn ang="0">
                <a:pos x="77" y="17"/>
              </a:cxn>
              <a:cxn ang="0">
                <a:pos x="88" y="6"/>
              </a:cxn>
              <a:cxn ang="0">
                <a:pos x="99" y="0"/>
              </a:cxn>
            </a:cxnLst>
            <a:rect l="0" t="0" r="r" b="b"/>
            <a:pathLst>
              <a:path w="99" h="89">
                <a:moveTo>
                  <a:pt x="0" y="89"/>
                </a:moveTo>
                <a:lnTo>
                  <a:pt x="11" y="83"/>
                </a:lnTo>
                <a:lnTo>
                  <a:pt x="22" y="72"/>
                </a:lnTo>
                <a:lnTo>
                  <a:pt x="49" y="44"/>
                </a:lnTo>
                <a:lnTo>
                  <a:pt x="77" y="17"/>
                </a:lnTo>
                <a:lnTo>
                  <a:pt x="88" y="6"/>
                </a:lnTo>
                <a:lnTo>
                  <a:pt x="99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0" name="Freeform 148"/>
          <p:cNvSpPr>
            <a:spLocks/>
          </p:cNvSpPr>
          <p:nvPr/>
        </p:nvSpPr>
        <p:spPr bwMode="auto">
          <a:xfrm>
            <a:off x="4133854" y="3440115"/>
            <a:ext cx="1111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1" name="Freeform 149"/>
          <p:cNvSpPr>
            <a:spLocks/>
          </p:cNvSpPr>
          <p:nvPr/>
        </p:nvSpPr>
        <p:spPr bwMode="auto">
          <a:xfrm>
            <a:off x="4144967" y="3236914"/>
            <a:ext cx="22225" cy="203200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77"/>
              </a:cxn>
              <a:cxn ang="0">
                <a:pos x="5" y="50"/>
              </a:cxn>
              <a:cxn ang="0">
                <a:pos x="11" y="22"/>
              </a:cxn>
              <a:cxn ang="0">
                <a:pos x="11" y="0"/>
              </a:cxn>
            </a:cxnLst>
            <a:rect l="0" t="0" r="r" b="b"/>
            <a:pathLst>
              <a:path w="11" h="94">
                <a:moveTo>
                  <a:pt x="0" y="94"/>
                </a:moveTo>
                <a:lnTo>
                  <a:pt x="0" y="77"/>
                </a:lnTo>
                <a:lnTo>
                  <a:pt x="5" y="50"/>
                </a:lnTo>
                <a:lnTo>
                  <a:pt x="11" y="22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2" name="Freeform 150"/>
          <p:cNvSpPr>
            <a:spLocks/>
          </p:cNvSpPr>
          <p:nvPr/>
        </p:nvSpPr>
        <p:spPr bwMode="auto">
          <a:xfrm>
            <a:off x="4167192" y="3152776"/>
            <a:ext cx="9525" cy="84139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0" y="28"/>
              </a:cxn>
              <a:cxn ang="0">
                <a:pos x="5" y="17"/>
              </a:cxn>
              <a:cxn ang="0">
                <a:pos x="5" y="0"/>
              </a:cxn>
            </a:cxnLst>
            <a:rect l="0" t="0" r="r" b="b"/>
            <a:pathLst>
              <a:path w="5" h="39">
                <a:moveTo>
                  <a:pt x="0" y="39"/>
                </a:moveTo>
                <a:lnTo>
                  <a:pt x="0" y="28"/>
                </a:lnTo>
                <a:lnTo>
                  <a:pt x="5" y="17"/>
                </a:lnTo>
                <a:lnTo>
                  <a:pt x="5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3" name="Freeform 151"/>
          <p:cNvSpPr>
            <a:spLocks/>
          </p:cNvSpPr>
          <p:nvPr/>
        </p:nvSpPr>
        <p:spPr bwMode="auto">
          <a:xfrm>
            <a:off x="4176713" y="3044828"/>
            <a:ext cx="11112" cy="107951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6" y="22"/>
              </a:cxn>
              <a:cxn ang="0">
                <a:pos x="6" y="11"/>
              </a:cxn>
              <a:cxn ang="0">
                <a:pos x="6" y="0"/>
              </a:cxn>
            </a:cxnLst>
            <a:rect l="0" t="0" r="r" b="b"/>
            <a:pathLst>
              <a:path w="6" h="50">
                <a:moveTo>
                  <a:pt x="0" y="50"/>
                </a:moveTo>
                <a:lnTo>
                  <a:pt x="6" y="22"/>
                </a:lnTo>
                <a:lnTo>
                  <a:pt x="6" y="11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4" name="Line 152"/>
          <p:cNvSpPr>
            <a:spLocks noChangeShapeType="1"/>
          </p:cNvSpPr>
          <p:nvPr/>
        </p:nvSpPr>
        <p:spPr bwMode="auto">
          <a:xfrm flipV="1">
            <a:off x="4187825" y="3021015"/>
            <a:ext cx="1588" cy="2381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5" name="Freeform 153"/>
          <p:cNvSpPr>
            <a:spLocks/>
          </p:cNvSpPr>
          <p:nvPr/>
        </p:nvSpPr>
        <p:spPr bwMode="auto">
          <a:xfrm>
            <a:off x="4187825" y="2854326"/>
            <a:ext cx="20638" cy="166688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0" y="61"/>
              </a:cxn>
              <a:cxn ang="0">
                <a:pos x="5" y="44"/>
              </a:cxn>
              <a:cxn ang="0">
                <a:pos x="11" y="22"/>
              </a:cxn>
              <a:cxn ang="0">
                <a:pos x="11" y="0"/>
              </a:cxn>
            </a:cxnLst>
            <a:rect l="0" t="0" r="r" b="b"/>
            <a:pathLst>
              <a:path w="11" h="77">
                <a:moveTo>
                  <a:pt x="0" y="77"/>
                </a:moveTo>
                <a:lnTo>
                  <a:pt x="0" y="61"/>
                </a:lnTo>
                <a:lnTo>
                  <a:pt x="5" y="44"/>
                </a:lnTo>
                <a:lnTo>
                  <a:pt x="11" y="22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6" name="Freeform 154"/>
          <p:cNvSpPr>
            <a:spLocks/>
          </p:cNvSpPr>
          <p:nvPr/>
        </p:nvSpPr>
        <p:spPr bwMode="auto">
          <a:xfrm>
            <a:off x="4208463" y="2722564"/>
            <a:ext cx="12700" cy="131764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6" y="27"/>
              </a:cxn>
              <a:cxn ang="0">
                <a:pos x="6" y="0"/>
              </a:cxn>
            </a:cxnLst>
            <a:rect l="0" t="0" r="r" b="b"/>
            <a:pathLst>
              <a:path w="6" h="61">
                <a:moveTo>
                  <a:pt x="0" y="61"/>
                </a:moveTo>
                <a:lnTo>
                  <a:pt x="6" y="27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7" name="Freeform 155"/>
          <p:cNvSpPr>
            <a:spLocks/>
          </p:cNvSpPr>
          <p:nvPr/>
        </p:nvSpPr>
        <p:spPr bwMode="auto">
          <a:xfrm>
            <a:off x="4221167" y="2662240"/>
            <a:ext cx="9525" cy="603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5" y="11"/>
              </a:cxn>
              <a:cxn ang="0">
                <a:pos x="5" y="0"/>
              </a:cxn>
            </a:cxnLst>
            <a:rect l="0" t="0" r="r" b="b"/>
            <a:pathLst>
              <a:path w="5" h="28">
                <a:moveTo>
                  <a:pt x="0" y="28"/>
                </a:moveTo>
                <a:lnTo>
                  <a:pt x="5" y="11"/>
                </a:lnTo>
                <a:lnTo>
                  <a:pt x="5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8" name="Freeform 156"/>
          <p:cNvSpPr>
            <a:spLocks/>
          </p:cNvSpPr>
          <p:nvPr/>
        </p:nvSpPr>
        <p:spPr bwMode="auto">
          <a:xfrm>
            <a:off x="4230692" y="2600327"/>
            <a:ext cx="1587" cy="619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0" y="17"/>
              </a:cxn>
              <a:cxn ang="0">
                <a:pos x="0" y="0"/>
              </a:cxn>
            </a:cxnLst>
            <a:rect l="0" t="0" r="r" b="b"/>
            <a:pathLst>
              <a:path h="28">
                <a:moveTo>
                  <a:pt x="0" y="28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69" name="Freeform 157"/>
          <p:cNvSpPr>
            <a:spLocks/>
          </p:cNvSpPr>
          <p:nvPr/>
        </p:nvSpPr>
        <p:spPr bwMode="auto">
          <a:xfrm>
            <a:off x="4230692" y="2444752"/>
            <a:ext cx="20637" cy="155575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56"/>
              </a:cxn>
              <a:cxn ang="0">
                <a:pos x="6" y="39"/>
              </a:cxn>
              <a:cxn ang="0">
                <a:pos x="11" y="17"/>
              </a:cxn>
              <a:cxn ang="0">
                <a:pos x="11" y="0"/>
              </a:cxn>
            </a:cxnLst>
            <a:rect l="0" t="0" r="r" b="b"/>
            <a:pathLst>
              <a:path w="11" h="72">
                <a:moveTo>
                  <a:pt x="0" y="72"/>
                </a:moveTo>
                <a:lnTo>
                  <a:pt x="0" y="56"/>
                </a:lnTo>
                <a:lnTo>
                  <a:pt x="6" y="39"/>
                </a:lnTo>
                <a:lnTo>
                  <a:pt x="11" y="17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0" name="Freeform 158"/>
          <p:cNvSpPr>
            <a:spLocks/>
          </p:cNvSpPr>
          <p:nvPr/>
        </p:nvSpPr>
        <p:spPr bwMode="auto">
          <a:xfrm>
            <a:off x="4251325" y="2336803"/>
            <a:ext cx="12700" cy="107951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6" y="23"/>
              </a:cxn>
              <a:cxn ang="0">
                <a:pos x="6" y="0"/>
              </a:cxn>
            </a:cxnLst>
            <a:rect l="0" t="0" r="r" b="b"/>
            <a:pathLst>
              <a:path w="6" h="50">
                <a:moveTo>
                  <a:pt x="0" y="50"/>
                </a:moveTo>
                <a:lnTo>
                  <a:pt x="6" y="23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1" name="Freeform 159"/>
          <p:cNvSpPr>
            <a:spLocks/>
          </p:cNvSpPr>
          <p:nvPr/>
        </p:nvSpPr>
        <p:spPr bwMode="auto">
          <a:xfrm>
            <a:off x="4264029" y="2265366"/>
            <a:ext cx="9525" cy="7143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5" y="17"/>
              </a:cxn>
              <a:cxn ang="0">
                <a:pos x="5" y="0"/>
              </a:cxn>
            </a:cxnLst>
            <a:rect l="0" t="0" r="r" b="b"/>
            <a:pathLst>
              <a:path w="5" h="33">
                <a:moveTo>
                  <a:pt x="0" y="33"/>
                </a:moveTo>
                <a:lnTo>
                  <a:pt x="5" y="17"/>
                </a:lnTo>
                <a:lnTo>
                  <a:pt x="5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2" name="Freeform 160"/>
          <p:cNvSpPr>
            <a:spLocks/>
          </p:cNvSpPr>
          <p:nvPr/>
        </p:nvSpPr>
        <p:spPr bwMode="auto">
          <a:xfrm>
            <a:off x="4273550" y="2241552"/>
            <a:ext cx="1588" cy="2381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h="11">
                <a:moveTo>
                  <a:pt x="0" y="11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3" name="Freeform 161"/>
          <p:cNvSpPr>
            <a:spLocks/>
          </p:cNvSpPr>
          <p:nvPr/>
        </p:nvSpPr>
        <p:spPr bwMode="auto">
          <a:xfrm>
            <a:off x="4273554" y="2133602"/>
            <a:ext cx="11113" cy="107951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0" y="39"/>
              </a:cxn>
              <a:cxn ang="0">
                <a:pos x="0" y="28"/>
              </a:cxn>
              <a:cxn ang="0">
                <a:pos x="6" y="0"/>
              </a:cxn>
            </a:cxnLst>
            <a:rect l="0" t="0" r="r" b="b"/>
            <a:pathLst>
              <a:path w="6" h="50">
                <a:moveTo>
                  <a:pt x="0" y="50"/>
                </a:moveTo>
                <a:lnTo>
                  <a:pt x="0" y="39"/>
                </a:lnTo>
                <a:lnTo>
                  <a:pt x="0" y="28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4" name="Freeform 162"/>
          <p:cNvSpPr>
            <a:spLocks/>
          </p:cNvSpPr>
          <p:nvPr/>
        </p:nvSpPr>
        <p:spPr bwMode="auto">
          <a:xfrm>
            <a:off x="4284667" y="2051050"/>
            <a:ext cx="9525" cy="82552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5" y="16"/>
              </a:cxn>
              <a:cxn ang="0">
                <a:pos x="5" y="0"/>
              </a:cxn>
            </a:cxnLst>
            <a:rect l="0" t="0" r="r" b="b"/>
            <a:pathLst>
              <a:path w="5" h="38">
                <a:moveTo>
                  <a:pt x="0" y="38"/>
                </a:moveTo>
                <a:lnTo>
                  <a:pt x="5" y="16"/>
                </a:lnTo>
                <a:lnTo>
                  <a:pt x="5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5" name="Freeform 163"/>
          <p:cNvSpPr>
            <a:spLocks/>
          </p:cNvSpPr>
          <p:nvPr/>
        </p:nvSpPr>
        <p:spPr bwMode="auto">
          <a:xfrm>
            <a:off x="4294192" y="2025651"/>
            <a:ext cx="3175" cy="254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6" name="Freeform 164"/>
          <p:cNvSpPr>
            <a:spLocks/>
          </p:cNvSpPr>
          <p:nvPr/>
        </p:nvSpPr>
        <p:spPr bwMode="auto">
          <a:xfrm>
            <a:off x="4294192" y="1930400"/>
            <a:ext cx="22225" cy="95251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28"/>
              </a:cxn>
              <a:cxn ang="0">
                <a:pos x="11" y="0"/>
              </a:cxn>
            </a:cxnLst>
            <a:rect l="0" t="0" r="r" b="b"/>
            <a:pathLst>
              <a:path w="11" h="44">
                <a:moveTo>
                  <a:pt x="0" y="44"/>
                </a:moveTo>
                <a:lnTo>
                  <a:pt x="6" y="28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7" name="Freeform 165"/>
          <p:cNvSpPr>
            <a:spLocks/>
          </p:cNvSpPr>
          <p:nvPr/>
        </p:nvSpPr>
        <p:spPr bwMode="auto">
          <a:xfrm>
            <a:off x="4316417" y="1712915"/>
            <a:ext cx="20637" cy="217487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78"/>
              </a:cxn>
              <a:cxn ang="0">
                <a:pos x="6" y="50"/>
              </a:cxn>
              <a:cxn ang="0">
                <a:pos x="11" y="23"/>
              </a:cxn>
              <a:cxn ang="0">
                <a:pos x="11" y="0"/>
              </a:cxn>
            </a:cxnLst>
            <a:rect l="0" t="0" r="r" b="b"/>
            <a:pathLst>
              <a:path w="11" h="100">
                <a:moveTo>
                  <a:pt x="0" y="100"/>
                </a:moveTo>
                <a:lnTo>
                  <a:pt x="6" y="78"/>
                </a:lnTo>
                <a:lnTo>
                  <a:pt x="6" y="50"/>
                </a:lnTo>
                <a:lnTo>
                  <a:pt x="11" y="23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8" name="Line 166"/>
          <p:cNvSpPr>
            <a:spLocks noChangeShapeType="1"/>
          </p:cNvSpPr>
          <p:nvPr/>
        </p:nvSpPr>
        <p:spPr bwMode="auto">
          <a:xfrm flipV="1">
            <a:off x="4337050" y="1703388"/>
            <a:ext cx="1588" cy="9526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79" name="Freeform 167"/>
          <p:cNvSpPr>
            <a:spLocks/>
          </p:cNvSpPr>
          <p:nvPr/>
        </p:nvSpPr>
        <p:spPr bwMode="auto">
          <a:xfrm>
            <a:off x="4337050" y="1608138"/>
            <a:ext cx="33338" cy="95251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3"/>
              </a:cxn>
              <a:cxn ang="0">
                <a:pos x="6" y="22"/>
              </a:cxn>
              <a:cxn ang="0">
                <a:pos x="12" y="11"/>
              </a:cxn>
              <a:cxn ang="0">
                <a:pos x="17" y="0"/>
              </a:cxn>
            </a:cxnLst>
            <a:rect l="0" t="0" r="r" b="b"/>
            <a:pathLst>
              <a:path w="17" h="44">
                <a:moveTo>
                  <a:pt x="0" y="44"/>
                </a:moveTo>
                <a:lnTo>
                  <a:pt x="6" y="33"/>
                </a:lnTo>
                <a:lnTo>
                  <a:pt x="6" y="22"/>
                </a:lnTo>
                <a:lnTo>
                  <a:pt x="12" y="11"/>
                </a:lnTo>
                <a:lnTo>
                  <a:pt x="17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0" name="Freeform 168"/>
          <p:cNvSpPr>
            <a:spLocks/>
          </p:cNvSpPr>
          <p:nvPr/>
        </p:nvSpPr>
        <p:spPr bwMode="auto">
          <a:xfrm>
            <a:off x="4370388" y="1546226"/>
            <a:ext cx="11112" cy="619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" y="11"/>
              </a:cxn>
              <a:cxn ang="0">
                <a:pos x="6" y="0"/>
              </a:cxn>
            </a:cxnLst>
            <a:rect l="0" t="0" r="r" b="b"/>
            <a:pathLst>
              <a:path w="6" h="28">
                <a:moveTo>
                  <a:pt x="0" y="28"/>
                </a:moveTo>
                <a:lnTo>
                  <a:pt x="6" y="11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1" name="Freeform 169"/>
          <p:cNvSpPr>
            <a:spLocks/>
          </p:cNvSpPr>
          <p:nvPr/>
        </p:nvSpPr>
        <p:spPr bwMode="auto">
          <a:xfrm>
            <a:off x="4381504" y="1509714"/>
            <a:ext cx="9525" cy="365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6"/>
              </a:cxn>
              <a:cxn ang="0">
                <a:pos x="5" y="0"/>
              </a:cxn>
            </a:cxnLst>
            <a:rect l="0" t="0" r="r" b="b"/>
            <a:pathLst>
              <a:path w="5" h="17">
                <a:moveTo>
                  <a:pt x="0" y="17"/>
                </a:moveTo>
                <a:lnTo>
                  <a:pt x="0" y="6"/>
                </a:lnTo>
                <a:lnTo>
                  <a:pt x="5" y="0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2" name="Freeform 170"/>
          <p:cNvSpPr>
            <a:spLocks/>
          </p:cNvSpPr>
          <p:nvPr/>
        </p:nvSpPr>
        <p:spPr bwMode="auto">
          <a:xfrm>
            <a:off x="4391025" y="1509714"/>
            <a:ext cx="1270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" y="6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3" name="Freeform 171"/>
          <p:cNvSpPr>
            <a:spLocks/>
          </p:cNvSpPr>
          <p:nvPr/>
        </p:nvSpPr>
        <p:spPr bwMode="auto">
          <a:xfrm>
            <a:off x="4403725" y="1522415"/>
            <a:ext cx="52388" cy="857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6"/>
              </a:cxn>
              <a:cxn ang="0">
                <a:pos x="27" y="39"/>
              </a:cxn>
            </a:cxnLst>
            <a:rect l="0" t="0" r="r" b="b"/>
            <a:pathLst>
              <a:path w="27" h="39">
                <a:moveTo>
                  <a:pt x="0" y="0"/>
                </a:moveTo>
                <a:lnTo>
                  <a:pt x="11" y="16"/>
                </a:lnTo>
                <a:lnTo>
                  <a:pt x="27" y="39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4" name="Freeform 172"/>
          <p:cNvSpPr>
            <a:spLocks/>
          </p:cNvSpPr>
          <p:nvPr/>
        </p:nvSpPr>
        <p:spPr bwMode="auto">
          <a:xfrm>
            <a:off x="4456113" y="1608138"/>
            <a:ext cx="76200" cy="95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22"/>
              </a:cxn>
              <a:cxn ang="0">
                <a:pos x="34" y="33"/>
              </a:cxn>
              <a:cxn ang="0">
                <a:pos x="39" y="44"/>
              </a:cxn>
            </a:cxnLst>
            <a:rect l="0" t="0" r="r" b="b"/>
            <a:pathLst>
              <a:path w="39" h="44">
                <a:moveTo>
                  <a:pt x="0" y="0"/>
                </a:moveTo>
                <a:lnTo>
                  <a:pt x="23" y="22"/>
                </a:lnTo>
                <a:lnTo>
                  <a:pt x="34" y="33"/>
                </a:lnTo>
                <a:lnTo>
                  <a:pt x="39" y="44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5" name="Freeform 173"/>
          <p:cNvSpPr>
            <a:spLocks/>
          </p:cNvSpPr>
          <p:nvPr/>
        </p:nvSpPr>
        <p:spPr bwMode="auto">
          <a:xfrm>
            <a:off x="4532313" y="1703389"/>
            <a:ext cx="11112" cy="476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1"/>
              </a:cxn>
              <a:cxn ang="0">
                <a:pos x="6" y="22"/>
              </a:cxn>
            </a:cxnLst>
            <a:rect l="0" t="0" r="r" b="b"/>
            <a:pathLst>
              <a:path w="6" h="22">
                <a:moveTo>
                  <a:pt x="0" y="0"/>
                </a:moveTo>
                <a:lnTo>
                  <a:pt x="6" y="11"/>
                </a:lnTo>
                <a:lnTo>
                  <a:pt x="6" y="22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6" name="Line 174"/>
          <p:cNvSpPr>
            <a:spLocks noChangeShapeType="1"/>
          </p:cNvSpPr>
          <p:nvPr/>
        </p:nvSpPr>
        <p:spPr bwMode="auto">
          <a:xfrm>
            <a:off x="4543425" y="1751015"/>
            <a:ext cx="1588" cy="127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7" name="Freeform 175"/>
          <p:cNvSpPr>
            <a:spLocks/>
          </p:cNvSpPr>
          <p:nvPr/>
        </p:nvSpPr>
        <p:spPr bwMode="auto">
          <a:xfrm>
            <a:off x="4543429" y="1763715"/>
            <a:ext cx="9525" cy="71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5" y="33"/>
              </a:cxn>
            </a:cxnLst>
            <a:rect l="0" t="0" r="r" b="b"/>
            <a:pathLst>
              <a:path w="5" h="33">
                <a:moveTo>
                  <a:pt x="0" y="0"/>
                </a:moveTo>
                <a:lnTo>
                  <a:pt x="0" y="16"/>
                </a:lnTo>
                <a:lnTo>
                  <a:pt x="5" y="33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8" name="Freeform 176"/>
          <p:cNvSpPr>
            <a:spLocks/>
          </p:cNvSpPr>
          <p:nvPr/>
        </p:nvSpPr>
        <p:spPr bwMode="auto">
          <a:xfrm>
            <a:off x="4552950" y="1835149"/>
            <a:ext cx="20638" cy="95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2"/>
              </a:cxn>
              <a:cxn ang="0">
                <a:pos x="11" y="33"/>
              </a:cxn>
              <a:cxn ang="0">
                <a:pos x="11" y="44"/>
              </a:cxn>
            </a:cxnLst>
            <a:rect l="0" t="0" r="r" b="b"/>
            <a:pathLst>
              <a:path w="11" h="44">
                <a:moveTo>
                  <a:pt x="0" y="0"/>
                </a:moveTo>
                <a:lnTo>
                  <a:pt x="6" y="22"/>
                </a:lnTo>
                <a:lnTo>
                  <a:pt x="11" y="33"/>
                </a:lnTo>
                <a:lnTo>
                  <a:pt x="11" y="44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89" name="Line 177"/>
          <p:cNvSpPr>
            <a:spLocks noChangeShapeType="1"/>
          </p:cNvSpPr>
          <p:nvPr/>
        </p:nvSpPr>
        <p:spPr bwMode="auto">
          <a:xfrm>
            <a:off x="4573592" y="1930402"/>
            <a:ext cx="3175" cy="127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90" name="Freeform 178"/>
          <p:cNvSpPr>
            <a:spLocks/>
          </p:cNvSpPr>
          <p:nvPr/>
        </p:nvSpPr>
        <p:spPr bwMode="auto">
          <a:xfrm>
            <a:off x="4573588" y="1943102"/>
            <a:ext cx="12700" cy="587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"/>
              </a:cxn>
              <a:cxn ang="0">
                <a:pos x="6" y="27"/>
              </a:cxn>
            </a:cxnLst>
            <a:rect l="0" t="0" r="r" b="b"/>
            <a:pathLst>
              <a:path w="6" h="27">
                <a:moveTo>
                  <a:pt x="0" y="0"/>
                </a:moveTo>
                <a:lnTo>
                  <a:pt x="0" y="11"/>
                </a:lnTo>
                <a:lnTo>
                  <a:pt x="6" y="27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2691" name="Freeform 179"/>
          <p:cNvSpPr>
            <a:spLocks/>
          </p:cNvSpPr>
          <p:nvPr/>
        </p:nvSpPr>
        <p:spPr bwMode="auto">
          <a:xfrm>
            <a:off x="4586292" y="2001838"/>
            <a:ext cx="20637" cy="1317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5" y="34"/>
              </a:cxn>
              <a:cxn ang="0">
                <a:pos x="11" y="50"/>
              </a:cxn>
              <a:cxn ang="0">
                <a:pos x="11" y="61"/>
              </a:cxn>
            </a:cxnLst>
            <a:rect l="0" t="0" r="r" b="b"/>
            <a:pathLst>
              <a:path w="11" h="61">
                <a:moveTo>
                  <a:pt x="0" y="0"/>
                </a:moveTo>
                <a:lnTo>
                  <a:pt x="0" y="17"/>
                </a:lnTo>
                <a:lnTo>
                  <a:pt x="5" y="34"/>
                </a:lnTo>
                <a:lnTo>
                  <a:pt x="11" y="50"/>
                </a:lnTo>
                <a:lnTo>
                  <a:pt x="11" y="6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971554" y="2014539"/>
            <a:ext cx="6905625" cy="1389064"/>
            <a:chOff x="576" y="1954"/>
            <a:chExt cx="3556" cy="642"/>
          </a:xfrm>
        </p:grpSpPr>
        <p:sp>
          <p:nvSpPr>
            <p:cNvPr id="192693" name="Freeform 181"/>
            <p:cNvSpPr>
              <a:spLocks/>
            </p:cNvSpPr>
            <p:nvPr/>
          </p:nvSpPr>
          <p:spPr bwMode="auto">
            <a:xfrm>
              <a:off x="2448" y="2009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5" y="11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694" name="Line 182"/>
            <p:cNvSpPr>
              <a:spLocks noChangeShapeType="1"/>
            </p:cNvSpPr>
            <p:nvPr/>
          </p:nvSpPr>
          <p:spPr bwMode="auto">
            <a:xfrm>
              <a:off x="2453" y="2020"/>
              <a:ext cx="1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695" name="Line 183"/>
            <p:cNvSpPr>
              <a:spLocks noChangeShapeType="1"/>
            </p:cNvSpPr>
            <p:nvPr/>
          </p:nvSpPr>
          <p:spPr bwMode="auto">
            <a:xfrm>
              <a:off x="2453" y="2026"/>
              <a:ext cx="1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696" name="Freeform 184"/>
            <p:cNvSpPr>
              <a:spLocks/>
            </p:cNvSpPr>
            <p:nvPr/>
          </p:nvSpPr>
          <p:spPr bwMode="auto">
            <a:xfrm>
              <a:off x="2453" y="2031"/>
              <a:ext cx="17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2"/>
                </a:cxn>
                <a:cxn ang="0">
                  <a:pos x="6" y="28"/>
                </a:cxn>
                <a:cxn ang="0">
                  <a:pos x="12" y="45"/>
                </a:cxn>
                <a:cxn ang="0">
                  <a:pos x="17" y="56"/>
                </a:cxn>
              </a:cxnLst>
              <a:rect l="0" t="0" r="r" b="b"/>
              <a:pathLst>
                <a:path w="17" h="56">
                  <a:moveTo>
                    <a:pt x="0" y="0"/>
                  </a:moveTo>
                  <a:lnTo>
                    <a:pt x="6" y="12"/>
                  </a:lnTo>
                  <a:lnTo>
                    <a:pt x="6" y="28"/>
                  </a:lnTo>
                  <a:lnTo>
                    <a:pt x="12" y="45"/>
                  </a:lnTo>
                  <a:lnTo>
                    <a:pt x="17" y="5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697" name="Freeform 185"/>
            <p:cNvSpPr>
              <a:spLocks/>
            </p:cNvSpPr>
            <p:nvPr/>
          </p:nvSpPr>
          <p:spPr bwMode="auto">
            <a:xfrm>
              <a:off x="2470" y="2087"/>
              <a:ext cx="6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6" y="28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lnTo>
                    <a:pt x="6" y="11"/>
                  </a:lnTo>
                  <a:lnTo>
                    <a:pt x="6" y="28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698" name="Freeform 186"/>
            <p:cNvSpPr>
              <a:spLocks/>
            </p:cNvSpPr>
            <p:nvPr/>
          </p:nvSpPr>
          <p:spPr bwMode="auto">
            <a:xfrm>
              <a:off x="2476" y="2115"/>
              <a:ext cx="11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5" y="49"/>
                </a:cxn>
                <a:cxn ang="0">
                  <a:pos x="11" y="77"/>
                </a:cxn>
                <a:cxn ang="0">
                  <a:pos x="11" y="94"/>
                </a:cxn>
              </a:cxnLst>
              <a:rect l="0" t="0" r="r" b="b"/>
              <a:pathLst>
                <a:path w="11" h="94">
                  <a:moveTo>
                    <a:pt x="0" y="0"/>
                  </a:moveTo>
                  <a:lnTo>
                    <a:pt x="0" y="22"/>
                  </a:lnTo>
                  <a:lnTo>
                    <a:pt x="5" y="49"/>
                  </a:lnTo>
                  <a:lnTo>
                    <a:pt x="11" y="77"/>
                  </a:lnTo>
                  <a:lnTo>
                    <a:pt x="11" y="9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699" name="Freeform 187"/>
            <p:cNvSpPr>
              <a:spLocks/>
            </p:cNvSpPr>
            <p:nvPr/>
          </p:nvSpPr>
          <p:spPr bwMode="auto">
            <a:xfrm>
              <a:off x="2487" y="2209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0" name="Line 188"/>
            <p:cNvSpPr>
              <a:spLocks noChangeShapeType="1"/>
            </p:cNvSpPr>
            <p:nvPr/>
          </p:nvSpPr>
          <p:spPr bwMode="auto">
            <a:xfrm>
              <a:off x="2492" y="2214"/>
              <a:ext cx="1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1" name="Freeform 189"/>
            <p:cNvSpPr>
              <a:spLocks/>
            </p:cNvSpPr>
            <p:nvPr/>
          </p:nvSpPr>
          <p:spPr bwMode="auto">
            <a:xfrm>
              <a:off x="2492" y="2220"/>
              <a:ext cx="6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33"/>
                </a:cxn>
                <a:cxn ang="0">
                  <a:pos x="6" y="55"/>
                </a:cxn>
                <a:cxn ang="0">
                  <a:pos x="6" y="72"/>
                </a:cxn>
              </a:cxnLst>
              <a:rect l="0" t="0" r="r" b="b"/>
              <a:pathLst>
                <a:path w="6" h="72">
                  <a:moveTo>
                    <a:pt x="0" y="0"/>
                  </a:moveTo>
                  <a:lnTo>
                    <a:pt x="0" y="16"/>
                  </a:lnTo>
                  <a:lnTo>
                    <a:pt x="0" y="33"/>
                  </a:lnTo>
                  <a:lnTo>
                    <a:pt x="6" y="55"/>
                  </a:lnTo>
                  <a:lnTo>
                    <a:pt x="6" y="7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2" name="Line 190"/>
            <p:cNvSpPr>
              <a:spLocks noChangeShapeType="1"/>
            </p:cNvSpPr>
            <p:nvPr/>
          </p:nvSpPr>
          <p:spPr bwMode="auto">
            <a:xfrm>
              <a:off x="2498" y="2292"/>
              <a:ext cx="1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3" name="Freeform 191"/>
            <p:cNvSpPr>
              <a:spLocks/>
            </p:cNvSpPr>
            <p:nvPr/>
          </p:nvSpPr>
          <p:spPr bwMode="auto">
            <a:xfrm>
              <a:off x="2498" y="2297"/>
              <a:ext cx="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5" y="28"/>
                </a:cxn>
                <a:cxn ang="0">
                  <a:pos x="5" y="39"/>
                </a:cxn>
              </a:cxnLst>
              <a:rect l="0" t="0" r="r" b="b"/>
              <a:pathLst>
                <a:path w="5" h="39">
                  <a:moveTo>
                    <a:pt x="0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5" y="28"/>
                  </a:lnTo>
                  <a:lnTo>
                    <a:pt x="5" y="3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4" name="Freeform 192"/>
            <p:cNvSpPr>
              <a:spLocks/>
            </p:cNvSpPr>
            <p:nvPr/>
          </p:nvSpPr>
          <p:spPr bwMode="auto">
            <a:xfrm>
              <a:off x="2503" y="2336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5" name="Freeform 193"/>
            <p:cNvSpPr>
              <a:spLocks/>
            </p:cNvSpPr>
            <p:nvPr/>
          </p:nvSpPr>
          <p:spPr bwMode="auto">
            <a:xfrm>
              <a:off x="2503" y="2347"/>
              <a:ext cx="1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7"/>
                </a:cxn>
                <a:cxn ang="0">
                  <a:pos x="11" y="39"/>
                </a:cxn>
              </a:cxnLst>
              <a:rect l="0" t="0" r="r" b="b"/>
              <a:pathLst>
                <a:path w="11" h="39">
                  <a:moveTo>
                    <a:pt x="0" y="0"/>
                  </a:moveTo>
                  <a:lnTo>
                    <a:pt x="6" y="17"/>
                  </a:lnTo>
                  <a:lnTo>
                    <a:pt x="11" y="3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6" name="Freeform 194"/>
            <p:cNvSpPr>
              <a:spLocks/>
            </p:cNvSpPr>
            <p:nvPr/>
          </p:nvSpPr>
          <p:spPr bwMode="auto">
            <a:xfrm>
              <a:off x="2514" y="2386"/>
              <a:ext cx="17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6" y="50"/>
                </a:cxn>
                <a:cxn ang="0">
                  <a:pos x="11" y="77"/>
                </a:cxn>
                <a:cxn ang="0">
                  <a:pos x="17" y="100"/>
                </a:cxn>
              </a:cxnLst>
              <a:rect l="0" t="0" r="r" b="b"/>
              <a:pathLst>
                <a:path w="17" h="100">
                  <a:moveTo>
                    <a:pt x="0" y="0"/>
                  </a:moveTo>
                  <a:lnTo>
                    <a:pt x="6" y="22"/>
                  </a:lnTo>
                  <a:lnTo>
                    <a:pt x="6" y="50"/>
                  </a:lnTo>
                  <a:lnTo>
                    <a:pt x="11" y="77"/>
                  </a:lnTo>
                  <a:lnTo>
                    <a:pt x="17" y="10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7" name="Freeform 195"/>
            <p:cNvSpPr>
              <a:spLocks/>
            </p:cNvSpPr>
            <p:nvPr/>
          </p:nvSpPr>
          <p:spPr bwMode="auto">
            <a:xfrm>
              <a:off x="2531" y="2486"/>
              <a:ext cx="22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8"/>
                </a:cxn>
                <a:cxn ang="0">
                  <a:pos x="22" y="72"/>
                </a:cxn>
              </a:cxnLst>
              <a:rect l="0" t="0" r="r" b="b"/>
              <a:pathLst>
                <a:path w="22" h="72">
                  <a:moveTo>
                    <a:pt x="0" y="0"/>
                  </a:moveTo>
                  <a:lnTo>
                    <a:pt x="11" y="38"/>
                  </a:lnTo>
                  <a:lnTo>
                    <a:pt x="22" y="7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8" name="Freeform 196"/>
            <p:cNvSpPr>
              <a:spLocks/>
            </p:cNvSpPr>
            <p:nvPr/>
          </p:nvSpPr>
          <p:spPr bwMode="auto">
            <a:xfrm>
              <a:off x="2553" y="2558"/>
              <a:ext cx="11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6" y="27"/>
                </a:cxn>
                <a:cxn ang="0">
                  <a:pos x="11" y="27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lnTo>
                    <a:pt x="6" y="22"/>
                  </a:lnTo>
                  <a:lnTo>
                    <a:pt x="6" y="27"/>
                  </a:lnTo>
                  <a:lnTo>
                    <a:pt x="11" y="2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09" name="Freeform 197"/>
            <p:cNvSpPr>
              <a:spLocks/>
            </p:cNvSpPr>
            <p:nvPr/>
          </p:nvSpPr>
          <p:spPr bwMode="auto">
            <a:xfrm>
              <a:off x="2564" y="2541"/>
              <a:ext cx="6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1" y="39"/>
                </a:cxn>
                <a:cxn ang="0">
                  <a:pos x="28" y="28"/>
                </a:cxn>
                <a:cxn ang="0">
                  <a:pos x="45" y="11"/>
                </a:cxn>
                <a:cxn ang="0">
                  <a:pos x="61" y="0"/>
                </a:cxn>
              </a:cxnLst>
              <a:rect l="0" t="0" r="r" b="b"/>
              <a:pathLst>
                <a:path w="61" h="44">
                  <a:moveTo>
                    <a:pt x="0" y="44"/>
                  </a:moveTo>
                  <a:lnTo>
                    <a:pt x="11" y="39"/>
                  </a:lnTo>
                  <a:lnTo>
                    <a:pt x="28" y="28"/>
                  </a:lnTo>
                  <a:lnTo>
                    <a:pt x="45" y="11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0" name="Freeform 198"/>
            <p:cNvSpPr>
              <a:spLocks/>
            </p:cNvSpPr>
            <p:nvPr/>
          </p:nvSpPr>
          <p:spPr bwMode="auto">
            <a:xfrm>
              <a:off x="2625" y="2513"/>
              <a:ext cx="28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7" y="11"/>
                </a:cxn>
                <a:cxn ang="0">
                  <a:pos x="28" y="0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17" y="11"/>
                  </a:lnTo>
                  <a:lnTo>
                    <a:pt x="2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1" name="Line 199"/>
            <p:cNvSpPr>
              <a:spLocks noChangeShapeType="1"/>
            </p:cNvSpPr>
            <p:nvPr/>
          </p:nvSpPr>
          <p:spPr bwMode="auto">
            <a:xfrm>
              <a:off x="2653" y="2513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2" name="Freeform 200"/>
            <p:cNvSpPr>
              <a:spLocks/>
            </p:cNvSpPr>
            <p:nvPr/>
          </p:nvSpPr>
          <p:spPr bwMode="auto">
            <a:xfrm>
              <a:off x="2653" y="2480"/>
              <a:ext cx="44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1" y="28"/>
                </a:cxn>
                <a:cxn ang="0">
                  <a:pos x="22" y="17"/>
                </a:cxn>
                <a:cxn ang="0">
                  <a:pos x="33" y="11"/>
                </a:cxn>
                <a:cxn ang="0">
                  <a:pos x="44" y="0"/>
                </a:cxn>
              </a:cxnLst>
              <a:rect l="0" t="0" r="r" b="b"/>
              <a:pathLst>
                <a:path w="44" h="33">
                  <a:moveTo>
                    <a:pt x="0" y="33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33" y="11"/>
                  </a:lnTo>
                  <a:lnTo>
                    <a:pt x="4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3" name="Freeform 201"/>
            <p:cNvSpPr>
              <a:spLocks/>
            </p:cNvSpPr>
            <p:nvPr/>
          </p:nvSpPr>
          <p:spPr bwMode="auto">
            <a:xfrm>
              <a:off x="2697" y="2447"/>
              <a:ext cx="1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6" y="16"/>
                </a:cxn>
                <a:cxn ang="0">
                  <a:pos x="11" y="0"/>
                </a:cxn>
              </a:cxnLst>
              <a:rect l="0" t="0" r="r" b="b"/>
              <a:pathLst>
                <a:path w="11" h="33">
                  <a:moveTo>
                    <a:pt x="0" y="33"/>
                  </a:moveTo>
                  <a:lnTo>
                    <a:pt x="6" y="16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4" name="Line 202"/>
            <p:cNvSpPr>
              <a:spLocks noChangeShapeType="1"/>
            </p:cNvSpPr>
            <p:nvPr/>
          </p:nvSpPr>
          <p:spPr bwMode="auto">
            <a:xfrm flipV="1">
              <a:off x="2708" y="2441"/>
              <a:ext cx="1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5" name="Freeform 203"/>
            <p:cNvSpPr>
              <a:spLocks/>
            </p:cNvSpPr>
            <p:nvPr/>
          </p:nvSpPr>
          <p:spPr bwMode="auto">
            <a:xfrm>
              <a:off x="2708" y="2380"/>
              <a:ext cx="17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" y="50"/>
                </a:cxn>
                <a:cxn ang="0">
                  <a:pos x="6" y="34"/>
                </a:cxn>
                <a:cxn ang="0">
                  <a:pos x="11" y="11"/>
                </a:cxn>
                <a:cxn ang="0">
                  <a:pos x="17" y="0"/>
                </a:cxn>
              </a:cxnLst>
              <a:rect l="0" t="0" r="r" b="b"/>
              <a:pathLst>
                <a:path w="17" h="61">
                  <a:moveTo>
                    <a:pt x="0" y="61"/>
                  </a:moveTo>
                  <a:lnTo>
                    <a:pt x="6" y="50"/>
                  </a:lnTo>
                  <a:lnTo>
                    <a:pt x="6" y="34"/>
                  </a:lnTo>
                  <a:lnTo>
                    <a:pt x="11" y="11"/>
                  </a:lnTo>
                  <a:lnTo>
                    <a:pt x="1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6" name="Freeform 204"/>
            <p:cNvSpPr>
              <a:spLocks/>
            </p:cNvSpPr>
            <p:nvPr/>
          </p:nvSpPr>
          <p:spPr bwMode="auto">
            <a:xfrm>
              <a:off x="2725" y="2364"/>
              <a:ext cx="1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11"/>
                </a:cxn>
                <a:cxn ang="0">
                  <a:pos x="5" y="5"/>
                </a:cxn>
                <a:cxn ang="0">
                  <a:pos x="16" y="0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5" y="11"/>
                  </a:lnTo>
                  <a:lnTo>
                    <a:pt x="5" y="5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7" name="Freeform 205"/>
            <p:cNvSpPr>
              <a:spLocks/>
            </p:cNvSpPr>
            <p:nvPr/>
          </p:nvSpPr>
          <p:spPr bwMode="auto">
            <a:xfrm>
              <a:off x="2741" y="2331"/>
              <a:ext cx="50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2" y="27"/>
                </a:cxn>
                <a:cxn ang="0">
                  <a:pos x="28" y="16"/>
                </a:cxn>
                <a:cxn ang="0">
                  <a:pos x="39" y="5"/>
                </a:cxn>
                <a:cxn ang="0">
                  <a:pos x="50" y="0"/>
                </a:cxn>
              </a:cxnLst>
              <a:rect l="0" t="0" r="r" b="b"/>
              <a:pathLst>
                <a:path w="50" h="33">
                  <a:moveTo>
                    <a:pt x="0" y="33"/>
                  </a:moveTo>
                  <a:lnTo>
                    <a:pt x="12" y="27"/>
                  </a:lnTo>
                  <a:lnTo>
                    <a:pt x="28" y="16"/>
                  </a:lnTo>
                  <a:lnTo>
                    <a:pt x="39" y="5"/>
                  </a:lnTo>
                  <a:lnTo>
                    <a:pt x="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8" name="Freeform 206"/>
            <p:cNvSpPr>
              <a:spLocks/>
            </p:cNvSpPr>
            <p:nvPr/>
          </p:nvSpPr>
          <p:spPr bwMode="auto">
            <a:xfrm>
              <a:off x="2791" y="2325"/>
              <a:ext cx="1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1" y="0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19" name="Freeform 207"/>
            <p:cNvSpPr>
              <a:spLocks/>
            </p:cNvSpPr>
            <p:nvPr/>
          </p:nvSpPr>
          <p:spPr bwMode="auto">
            <a:xfrm>
              <a:off x="2802" y="2319"/>
              <a:ext cx="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0" name="Freeform 208"/>
            <p:cNvSpPr>
              <a:spLocks/>
            </p:cNvSpPr>
            <p:nvPr/>
          </p:nvSpPr>
          <p:spPr bwMode="auto">
            <a:xfrm>
              <a:off x="2802" y="2314"/>
              <a:ext cx="1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5"/>
                </a:cxn>
                <a:cxn ang="0">
                  <a:pos x="11" y="0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lnTo>
                    <a:pt x="6" y="5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1" name="Freeform 209"/>
            <p:cNvSpPr>
              <a:spLocks/>
            </p:cNvSpPr>
            <p:nvPr/>
          </p:nvSpPr>
          <p:spPr bwMode="auto">
            <a:xfrm>
              <a:off x="2813" y="2297"/>
              <a:ext cx="23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2" y="6"/>
                </a:cxn>
                <a:cxn ang="0">
                  <a:pos x="23" y="0"/>
                </a:cxn>
              </a:cxnLst>
              <a:rect l="0" t="0" r="r" b="b"/>
              <a:pathLst>
                <a:path w="23" h="17">
                  <a:moveTo>
                    <a:pt x="0" y="17"/>
                  </a:moveTo>
                  <a:lnTo>
                    <a:pt x="12" y="6"/>
                  </a:lnTo>
                  <a:lnTo>
                    <a:pt x="2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2" name="Line 210"/>
            <p:cNvSpPr>
              <a:spLocks noChangeShapeType="1"/>
            </p:cNvSpPr>
            <p:nvPr/>
          </p:nvSpPr>
          <p:spPr bwMode="auto">
            <a:xfrm flipV="1">
              <a:off x="2836" y="2292"/>
              <a:ext cx="5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3" name="Freeform 211"/>
            <p:cNvSpPr>
              <a:spLocks/>
            </p:cNvSpPr>
            <p:nvPr/>
          </p:nvSpPr>
          <p:spPr bwMode="auto">
            <a:xfrm>
              <a:off x="2841" y="2281"/>
              <a:ext cx="17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5"/>
                </a:cxn>
                <a:cxn ang="0">
                  <a:pos x="17" y="0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lnTo>
                    <a:pt x="6" y="5"/>
                  </a:lnTo>
                  <a:lnTo>
                    <a:pt x="1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4" name="Freeform 212"/>
            <p:cNvSpPr>
              <a:spLocks/>
            </p:cNvSpPr>
            <p:nvPr/>
          </p:nvSpPr>
          <p:spPr bwMode="auto">
            <a:xfrm>
              <a:off x="2858" y="2253"/>
              <a:ext cx="5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" y="17"/>
                </a:cxn>
                <a:cxn ang="0">
                  <a:pos x="5" y="0"/>
                </a:cxn>
              </a:cxnLst>
              <a:rect l="0" t="0" r="r" b="b"/>
              <a:pathLst>
                <a:path w="5" h="28">
                  <a:moveTo>
                    <a:pt x="0" y="28"/>
                  </a:moveTo>
                  <a:lnTo>
                    <a:pt x="5" y="17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5" name="Freeform 213"/>
            <p:cNvSpPr>
              <a:spLocks/>
            </p:cNvSpPr>
            <p:nvPr/>
          </p:nvSpPr>
          <p:spPr bwMode="auto">
            <a:xfrm>
              <a:off x="2863" y="2198"/>
              <a:ext cx="11" cy="5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44"/>
                </a:cxn>
                <a:cxn ang="0">
                  <a:pos x="6" y="27"/>
                </a:cxn>
                <a:cxn ang="0">
                  <a:pos x="11" y="11"/>
                </a:cxn>
                <a:cxn ang="0">
                  <a:pos x="11" y="0"/>
                </a:cxn>
              </a:cxnLst>
              <a:rect l="0" t="0" r="r" b="b"/>
              <a:pathLst>
                <a:path w="11" h="55">
                  <a:moveTo>
                    <a:pt x="0" y="55"/>
                  </a:moveTo>
                  <a:lnTo>
                    <a:pt x="0" y="44"/>
                  </a:lnTo>
                  <a:lnTo>
                    <a:pt x="6" y="27"/>
                  </a:lnTo>
                  <a:lnTo>
                    <a:pt x="11" y="11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6" name="Freeform 214"/>
            <p:cNvSpPr>
              <a:spLocks/>
            </p:cNvSpPr>
            <p:nvPr/>
          </p:nvSpPr>
          <p:spPr bwMode="auto">
            <a:xfrm>
              <a:off x="2874" y="2187"/>
              <a:ext cx="6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5"/>
                </a:cxn>
                <a:cxn ang="0">
                  <a:pos x="6" y="0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6" y="5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7" name="Freeform 215"/>
            <p:cNvSpPr>
              <a:spLocks/>
            </p:cNvSpPr>
            <p:nvPr/>
          </p:nvSpPr>
          <p:spPr bwMode="auto">
            <a:xfrm>
              <a:off x="2880" y="2142"/>
              <a:ext cx="5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5" y="0"/>
                </a:cxn>
              </a:cxnLst>
              <a:rect l="0" t="0" r="r" b="b"/>
              <a:pathLst>
                <a:path w="5" h="45">
                  <a:moveTo>
                    <a:pt x="0" y="45"/>
                  </a:moveTo>
                  <a:lnTo>
                    <a:pt x="0" y="33"/>
                  </a:lnTo>
                  <a:lnTo>
                    <a:pt x="0" y="22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8" name="Freeform 216"/>
            <p:cNvSpPr>
              <a:spLocks/>
            </p:cNvSpPr>
            <p:nvPr/>
          </p:nvSpPr>
          <p:spPr bwMode="auto">
            <a:xfrm>
              <a:off x="2885" y="2103"/>
              <a:ext cx="12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6" y="23"/>
                </a:cxn>
                <a:cxn ang="0">
                  <a:pos x="12" y="0"/>
                </a:cxn>
              </a:cxnLst>
              <a:rect l="0" t="0" r="r" b="b"/>
              <a:pathLst>
                <a:path w="12" h="39">
                  <a:moveTo>
                    <a:pt x="0" y="39"/>
                  </a:moveTo>
                  <a:lnTo>
                    <a:pt x="6" y="23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29" name="Freeform 217"/>
            <p:cNvSpPr>
              <a:spLocks/>
            </p:cNvSpPr>
            <p:nvPr/>
          </p:nvSpPr>
          <p:spPr bwMode="auto">
            <a:xfrm>
              <a:off x="2897" y="2043"/>
              <a:ext cx="11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5" y="33"/>
                </a:cxn>
                <a:cxn ang="0">
                  <a:pos x="11" y="0"/>
                </a:cxn>
              </a:cxnLst>
              <a:rect l="0" t="0" r="r" b="b"/>
              <a:pathLst>
                <a:path w="11" h="60">
                  <a:moveTo>
                    <a:pt x="0" y="60"/>
                  </a:moveTo>
                  <a:lnTo>
                    <a:pt x="5" y="33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0" name="Freeform 218"/>
            <p:cNvSpPr>
              <a:spLocks/>
            </p:cNvSpPr>
            <p:nvPr/>
          </p:nvSpPr>
          <p:spPr bwMode="auto">
            <a:xfrm>
              <a:off x="2908" y="1976"/>
              <a:ext cx="16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5" y="50"/>
                </a:cxn>
                <a:cxn ang="0">
                  <a:pos x="11" y="28"/>
                </a:cxn>
                <a:cxn ang="0">
                  <a:pos x="11" y="11"/>
                </a:cxn>
                <a:cxn ang="0">
                  <a:pos x="16" y="0"/>
                </a:cxn>
              </a:cxnLst>
              <a:rect l="0" t="0" r="r" b="b"/>
              <a:pathLst>
                <a:path w="16" h="67">
                  <a:moveTo>
                    <a:pt x="0" y="67"/>
                  </a:moveTo>
                  <a:lnTo>
                    <a:pt x="5" y="50"/>
                  </a:lnTo>
                  <a:lnTo>
                    <a:pt x="11" y="28"/>
                  </a:lnTo>
                  <a:lnTo>
                    <a:pt x="11" y="11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1" name="Line 219"/>
            <p:cNvSpPr>
              <a:spLocks noChangeShapeType="1"/>
            </p:cNvSpPr>
            <p:nvPr/>
          </p:nvSpPr>
          <p:spPr bwMode="auto">
            <a:xfrm flipV="1">
              <a:off x="2924" y="1971"/>
              <a:ext cx="1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2" name="Freeform 220"/>
            <p:cNvSpPr>
              <a:spLocks/>
            </p:cNvSpPr>
            <p:nvPr/>
          </p:nvSpPr>
          <p:spPr bwMode="auto">
            <a:xfrm>
              <a:off x="2924" y="1954"/>
              <a:ext cx="6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7">
                  <a:moveTo>
                    <a:pt x="0" y="17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3" name="Freeform 221"/>
            <p:cNvSpPr>
              <a:spLocks/>
            </p:cNvSpPr>
            <p:nvPr/>
          </p:nvSpPr>
          <p:spPr bwMode="auto">
            <a:xfrm>
              <a:off x="2930" y="1954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1" y="11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5" y="5"/>
                  </a:lnTo>
                  <a:lnTo>
                    <a:pt x="11" y="1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4" name="Line 222"/>
            <p:cNvSpPr>
              <a:spLocks noChangeShapeType="1"/>
            </p:cNvSpPr>
            <p:nvPr/>
          </p:nvSpPr>
          <p:spPr bwMode="auto">
            <a:xfrm>
              <a:off x="2941" y="1965"/>
              <a:ext cx="5" cy="1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5" name="Freeform 223"/>
            <p:cNvSpPr>
              <a:spLocks/>
            </p:cNvSpPr>
            <p:nvPr/>
          </p:nvSpPr>
          <p:spPr bwMode="auto">
            <a:xfrm>
              <a:off x="2946" y="1976"/>
              <a:ext cx="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6" name="Freeform 224"/>
            <p:cNvSpPr>
              <a:spLocks/>
            </p:cNvSpPr>
            <p:nvPr/>
          </p:nvSpPr>
          <p:spPr bwMode="auto">
            <a:xfrm>
              <a:off x="2946" y="1982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11" y="11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6" y="5"/>
                  </a:lnTo>
                  <a:lnTo>
                    <a:pt x="11" y="1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7" name="Freeform 225"/>
            <p:cNvSpPr>
              <a:spLocks/>
            </p:cNvSpPr>
            <p:nvPr/>
          </p:nvSpPr>
          <p:spPr bwMode="auto">
            <a:xfrm>
              <a:off x="2957" y="1993"/>
              <a:ext cx="28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17" y="27"/>
                </a:cxn>
                <a:cxn ang="0">
                  <a:pos x="23" y="38"/>
                </a:cxn>
                <a:cxn ang="0">
                  <a:pos x="28" y="50"/>
                </a:cxn>
              </a:cxnLst>
              <a:rect l="0" t="0" r="r" b="b"/>
              <a:pathLst>
                <a:path w="28" h="50">
                  <a:moveTo>
                    <a:pt x="0" y="0"/>
                  </a:moveTo>
                  <a:lnTo>
                    <a:pt x="6" y="11"/>
                  </a:lnTo>
                  <a:lnTo>
                    <a:pt x="17" y="27"/>
                  </a:lnTo>
                  <a:lnTo>
                    <a:pt x="23" y="38"/>
                  </a:lnTo>
                  <a:lnTo>
                    <a:pt x="28" y="5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8" name="Freeform 226"/>
            <p:cNvSpPr>
              <a:spLocks/>
            </p:cNvSpPr>
            <p:nvPr/>
          </p:nvSpPr>
          <p:spPr bwMode="auto">
            <a:xfrm>
              <a:off x="2985" y="2043"/>
              <a:ext cx="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6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39" name="Freeform 227"/>
            <p:cNvSpPr>
              <a:spLocks/>
            </p:cNvSpPr>
            <p:nvPr/>
          </p:nvSpPr>
          <p:spPr bwMode="auto">
            <a:xfrm>
              <a:off x="2991" y="2048"/>
              <a:ext cx="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7"/>
                </a:cxn>
              </a:cxnLst>
              <a:rect l="0" t="0" r="r" b="b"/>
              <a:pathLst>
                <a:path h="17">
                  <a:moveTo>
                    <a:pt x="0" y="0"/>
                  </a:moveTo>
                  <a:lnTo>
                    <a:pt x="0" y="6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0" name="Line 228"/>
            <p:cNvSpPr>
              <a:spLocks noChangeShapeType="1"/>
            </p:cNvSpPr>
            <p:nvPr/>
          </p:nvSpPr>
          <p:spPr bwMode="auto">
            <a:xfrm>
              <a:off x="2991" y="2065"/>
              <a:ext cx="1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1" name="Freeform 229"/>
            <p:cNvSpPr>
              <a:spLocks/>
            </p:cNvSpPr>
            <p:nvPr/>
          </p:nvSpPr>
          <p:spPr bwMode="auto">
            <a:xfrm>
              <a:off x="2991" y="2070"/>
              <a:ext cx="5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5" y="33"/>
                </a:cxn>
                <a:cxn ang="0">
                  <a:pos x="5" y="45"/>
                </a:cxn>
              </a:cxnLst>
              <a:rect l="0" t="0" r="r" b="b"/>
              <a:pathLst>
                <a:path w="5" h="45">
                  <a:moveTo>
                    <a:pt x="0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5" y="33"/>
                  </a:lnTo>
                  <a:lnTo>
                    <a:pt x="5" y="4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2" name="Line 230"/>
            <p:cNvSpPr>
              <a:spLocks noChangeShapeType="1"/>
            </p:cNvSpPr>
            <p:nvPr/>
          </p:nvSpPr>
          <p:spPr bwMode="auto">
            <a:xfrm>
              <a:off x="2996" y="2115"/>
              <a:ext cx="1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3" name="Freeform 231"/>
            <p:cNvSpPr>
              <a:spLocks/>
            </p:cNvSpPr>
            <p:nvPr/>
          </p:nvSpPr>
          <p:spPr bwMode="auto">
            <a:xfrm>
              <a:off x="2996" y="2120"/>
              <a:ext cx="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6" y="22"/>
                </a:cxn>
              </a:cxnLst>
              <a:rect l="0" t="0" r="r" b="b"/>
              <a:pathLst>
                <a:path w="6" h="22">
                  <a:moveTo>
                    <a:pt x="0" y="0"/>
                  </a:moveTo>
                  <a:lnTo>
                    <a:pt x="0" y="11"/>
                  </a:lnTo>
                  <a:lnTo>
                    <a:pt x="6" y="2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4" name="Freeform 232"/>
            <p:cNvSpPr>
              <a:spLocks/>
            </p:cNvSpPr>
            <p:nvPr/>
          </p:nvSpPr>
          <p:spPr bwMode="auto">
            <a:xfrm>
              <a:off x="3002" y="2142"/>
              <a:ext cx="5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5" y="33"/>
                </a:cxn>
              </a:cxnLst>
              <a:rect l="0" t="0" r="r" b="b"/>
              <a:pathLst>
                <a:path w="5" h="33">
                  <a:moveTo>
                    <a:pt x="0" y="0"/>
                  </a:moveTo>
                  <a:lnTo>
                    <a:pt x="0" y="17"/>
                  </a:lnTo>
                  <a:lnTo>
                    <a:pt x="5" y="3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5" name="Freeform 233"/>
            <p:cNvSpPr>
              <a:spLocks/>
            </p:cNvSpPr>
            <p:nvPr/>
          </p:nvSpPr>
          <p:spPr bwMode="auto">
            <a:xfrm>
              <a:off x="3007" y="2175"/>
              <a:ext cx="6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6" y="28"/>
                </a:cxn>
                <a:cxn ang="0">
                  <a:pos x="6" y="45"/>
                </a:cxn>
                <a:cxn ang="0">
                  <a:pos x="6" y="56"/>
                </a:cxn>
              </a:cxnLst>
              <a:rect l="0" t="0" r="r" b="b"/>
              <a:pathLst>
                <a:path w="6" h="56">
                  <a:moveTo>
                    <a:pt x="0" y="0"/>
                  </a:moveTo>
                  <a:lnTo>
                    <a:pt x="0" y="12"/>
                  </a:lnTo>
                  <a:lnTo>
                    <a:pt x="6" y="28"/>
                  </a:lnTo>
                  <a:lnTo>
                    <a:pt x="6" y="45"/>
                  </a:lnTo>
                  <a:lnTo>
                    <a:pt x="6" y="5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6" name="Line 234"/>
            <p:cNvSpPr>
              <a:spLocks noChangeShapeType="1"/>
            </p:cNvSpPr>
            <p:nvPr/>
          </p:nvSpPr>
          <p:spPr bwMode="auto">
            <a:xfrm>
              <a:off x="3013" y="2231"/>
              <a:ext cx="1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7" name="Freeform 235"/>
            <p:cNvSpPr>
              <a:spLocks/>
            </p:cNvSpPr>
            <p:nvPr/>
          </p:nvSpPr>
          <p:spPr bwMode="auto">
            <a:xfrm>
              <a:off x="3013" y="2236"/>
              <a:ext cx="1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5" y="23"/>
                </a:cxn>
                <a:cxn ang="0">
                  <a:pos x="11" y="45"/>
                </a:cxn>
              </a:cxnLst>
              <a:rect l="0" t="0" r="r" b="b"/>
              <a:pathLst>
                <a:path w="11" h="45">
                  <a:moveTo>
                    <a:pt x="0" y="0"/>
                  </a:moveTo>
                  <a:lnTo>
                    <a:pt x="0" y="11"/>
                  </a:lnTo>
                  <a:lnTo>
                    <a:pt x="5" y="23"/>
                  </a:lnTo>
                  <a:lnTo>
                    <a:pt x="11" y="4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8" name="Freeform 236"/>
            <p:cNvSpPr>
              <a:spLocks/>
            </p:cNvSpPr>
            <p:nvPr/>
          </p:nvSpPr>
          <p:spPr bwMode="auto">
            <a:xfrm>
              <a:off x="3024" y="2281"/>
              <a:ext cx="5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5" y="27"/>
                </a:cxn>
                <a:cxn ang="0">
                  <a:pos x="5" y="38"/>
                </a:cxn>
              </a:cxnLst>
              <a:rect l="0" t="0" r="r" b="b"/>
              <a:pathLst>
                <a:path w="5" h="38">
                  <a:moveTo>
                    <a:pt x="0" y="0"/>
                  </a:moveTo>
                  <a:lnTo>
                    <a:pt x="0" y="16"/>
                  </a:lnTo>
                  <a:lnTo>
                    <a:pt x="5" y="27"/>
                  </a:lnTo>
                  <a:lnTo>
                    <a:pt x="5" y="38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49" name="Freeform 237"/>
            <p:cNvSpPr>
              <a:spLocks/>
            </p:cNvSpPr>
            <p:nvPr/>
          </p:nvSpPr>
          <p:spPr bwMode="auto">
            <a:xfrm>
              <a:off x="3029" y="2319"/>
              <a:ext cx="2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7"/>
                </a:cxn>
                <a:cxn ang="0">
                  <a:pos x="12" y="39"/>
                </a:cxn>
                <a:cxn ang="0">
                  <a:pos x="23" y="89"/>
                </a:cxn>
              </a:cxnLst>
              <a:rect l="0" t="0" r="r" b="b"/>
              <a:pathLst>
                <a:path w="23" h="89">
                  <a:moveTo>
                    <a:pt x="0" y="0"/>
                  </a:moveTo>
                  <a:lnTo>
                    <a:pt x="6" y="17"/>
                  </a:lnTo>
                  <a:lnTo>
                    <a:pt x="12" y="39"/>
                  </a:lnTo>
                  <a:lnTo>
                    <a:pt x="23" y="8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0" name="Freeform 238"/>
            <p:cNvSpPr>
              <a:spLocks/>
            </p:cNvSpPr>
            <p:nvPr/>
          </p:nvSpPr>
          <p:spPr bwMode="auto">
            <a:xfrm>
              <a:off x="3052" y="2408"/>
              <a:ext cx="44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"/>
                </a:cxn>
                <a:cxn ang="0">
                  <a:pos x="22" y="50"/>
                </a:cxn>
                <a:cxn ang="0">
                  <a:pos x="33" y="78"/>
                </a:cxn>
                <a:cxn ang="0">
                  <a:pos x="44" y="89"/>
                </a:cxn>
              </a:cxnLst>
              <a:rect l="0" t="0" r="r" b="b"/>
              <a:pathLst>
                <a:path w="44" h="89">
                  <a:moveTo>
                    <a:pt x="0" y="0"/>
                  </a:moveTo>
                  <a:lnTo>
                    <a:pt x="11" y="28"/>
                  </a:lnTo>
                  <a:lnTo>
                    <a:pt x="22" y="50"/>
                  </a:lnTo>
                  <a:lnTo>
                    <a:pt x="33" y="78"/>
                  </a:lnTo>
                  <a:lnTo>
                    <a:pt x="44" y="8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1" name="Freeform 239"/>
            <p:cNvSpPr>
              <a:spLocks/>
            </p:cNvSpPr>
            <p:nvPr/>
          </p:nvSpPr>
          <p:spPr bwMode="auto">
            <a:xfrm>
              <a:off x="3096" y="2463"/>
              <a:ext cx="28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" y="34"/>
                </a:cxn>
                <a:cxn ang="0">
                  <a:pos x="11" y="28"/>
                </a:cxn>
                <a:cxn ang="0">
                  <a:pos x="22" y="12"/>
                </a:cxn>
                <a:cxn ang="0">
                  <a:pos x="28" y="0"/>
                </a:cxn>
              </a:cxnLst>
              <a:rect l="0" t="0" r="r" b="b"/>
              <a:pathLst>
                <a:path w="28" h="34">
                  <a:moveTo>
                    <a:pt x="0" y="34"/>
                  </a:moveTo>
                  <a:lnTo>
                    <a:pt x="5" y="34"/>
                  </a:lnTo>
                  <a:lnTo>
                    <a:pt x="11" y="28"/>
                  </a:lnTo>
                  <a:lnTo>
                    <a:pt x="22" y="12"/>
                  </a:lnTo>
                  <a:lnTo>
                    <a:pt x="28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2" name="Freeform 240"/>
            <p:cNvSpPr>
              <a:spLocks/>
            </p:cNvSpPr>
            <p:nvPr/>
          </p:nvSpPr>
          <p:spPr bwMode="auto">
            <a:xfrm>
              <a:off x="3124" y="2408"/>
              <a:ext cx="49" cy="5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1" y="44"/>
                </a:cxn>
                <a:cxn ang="0">
                  <a:pos x="27" y="28"/>
                </a:cxn>
                <a:cxn ang="0">
                  <a:pos x="38" y="11"/>
                </a:cxn>
                <a:cxn ang="0">
                  <a:pos x="49" y="0"/>
                </a:cxn>
              </a:cxnLst>
              <a:rect l="0" t="0" r="r" b="b"/>
              <a:pathLst>
                <a:path w="49" h="55">
                  <a:moveTo>
                    <a:pt x="0" y="55"/>
                  </a:moveTo>
                  <a:lnTo>
                    <a:pt x="11" y="44"/>
                  </a:lnTo>
                  <a:lnTo>
                    <a:pt x="27" y="28"/>
                  </a:lnTo>
                  <a:lnTo>
                    <a:pt x="38" y="11"/>
                  </a:lnTo>
                  <a:lnTo>
                    <a:pt x="49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3" name="Freeform 241"/>
            <p:cNvSpPr>
              <a:spLocks/>
            </p:cNvSpPr>
            <p:nvPr/>
          </p:nvSpPr>
          <p:spPr bwMode="auto">
            <a:xfrm>
              <a:off x="3173" y="2403"/>
              <a:ext cx="12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0"/>
                </a:cxn>
                <a:cxn ang="0">
                  <a:pos x="12" y="0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4" name="Freeform 242"/>
            <p:cNvSpPr>
              <a:spLocks/>
            </p:cNvSpPr>
            <p:nvPr/>
          </p:nvSpPr>
          <p:spPr bwMode="auto">
            <a:xfrm>
              <a:off x="3185" y="2347"/>
              <a:ext cx="11" cy="5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5" y="44"/>
                </a:cxn>
                <a:cxn ang="0">
                  <a:pos x="5" y="28"/>
                </a:cxn>
                <a:cxn ang="0">
                  <a:pos x="11" y="11"/>
                </a:cxn>
                <a:cxn ang="0">
                  <a:pos x="11" y="0"/>
                </a:cxn>
              </a:cxnLst>
              <a:rect l="0" t="0" r="r" b="b"/>
              <a:pathLst>
                <a:path w="11" h="56">
                  <a:moveTo>
                    <a:pt x="0" y="56"/>
                  </a:moveTo>
                  <a:lnTo>
                    <a:pt x="5" y="44"/>
                  </a:lnTo>
                  <a:lnTo>
                    <a:pt x="5" y="28"/>
                  </a:lnTo>
                  <a:lnTo>
                    <a:pt x="11" y="11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5" name="Freeform 243"/>
            <p:cNvSpPr>
              <a:spLocks/>
            </p:cNvSpPr>
            <p:nvPr/>
          </p:nvSpPr>
          <p:spPr bwMode="auto">
            <a:xfrm>
              <a:off x="3196" y="2308"/>
              <a:ext cx="5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17"/>
                </a:cxn>
                <a:cxn ang="0">
                  <a:pos x="5" y="0"/>
                </a:cxn>
              </a:cxnLst>
              <a:rect l="0" t="0" r="r" b="b"/>
              <a:pathLst>
                <a:path w="5" h="39">
                  <a:moveTo>
                    <a:pt x="0" y="39"/>
                  </a:moveTo>
                  <a:lnTo>
                    <a:pt x="5" y="17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6" name="Line 244"/>
            <p:cNvSpPr>
              <a:spLocks noChangeShapeType="1"/>
            </p:cNvSpPr>
            <p:nvPr/>
          </p:nvSpPr>
          <p:spPr bwMode="auto">
            <a:xfrm>
              <a:off x="3201" y="2308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7" name="Freeform 245"/>
            <p:cNvSpPr>
              <a:spLocks/>
            </p:cNvSpPr>
            <p:nvPr/>
          </p:nvSpPr>
          <p:spPr bwMode="auto">
            <a:xfrm>
              <a:off x="3201" y="2259"/>
              <a:ext cx="6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38"/>
                </a:cxn>
                <a:cxn ang="0">
                  <a:pos x="0" y="27"/>
                </a:cxn>
                <a:cxn ang="0">
                  <a:pos x="6" y="0"/>
                </a:cxn>
              </a:cxnLst>
              <a:rect l="0" t="0" r="r" b="b"/>
              <a:pathLst>
                <a:path w="6" h="49">
                  <a:moveTo>
                    <a:pt x="0" y="49"/>
                  </a:moveTo>
                  <a:lnTo>
                    <a:pt x="0" y="38"/>
                  </a:lnTo>
                  <a:lnTo>
                    <a:pt x="0" y="27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8" name="Freeform 246"/>
            <p:cNvSpPr>
              <a:spLocks/>
            </p:cNvSpPr>
            <p:nvPr/>
          </p:nvSpPr>
          <p:spPr bwMode="auto">
            <a:xfrm>
              <a:off x="3207" y="2209"/>
              <a:ext cx="11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" y="22"/>
                </a:cxn>
                <a:cxn ang="0">
                  <a:pos x="11" y="0"/>
                </a:cxn>
              </a:cxnLst>
              <a:rect l="0" t="0" r="r" b="b"/>
              <a:pathLst>
                <a:path w="11" h="50">
                  <a:moveTo>
                    <a:pt x="0" y="50"/>
                  </a:moveTo>
                  <a:lnTo>
                    <a:pt x="5" y="22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59" name="Freeform 247"/>
            <p:cNvSpPr>
              <a:spLocks/>
            </p:cNvSpPr>
            <p:nvPr/>
          </p:nvSpPr>
          <p:spPr bwMode="auto">
            <a:xfrm>
              <a:off x="3218" y="2170"/>
              <a:ext cx="5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17"/>
                </a:cxn>
                <a:cxn ang="0">
                  <a:pos x="5" y="0"/>
                </a:cxn>
              </a:cxnLst>
              <a:rect l="0" t="0" r="r" b="b"/>
              <a:pathLst>
                <a:path w="5" h="39">
                  <a:moveTo>
                    <a:pt x="0" y="39"/>
                  </a:moveTo>
                  <a:lnTo>
                    <a:pt x="0" y="17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0" name="Freeform 248"/>
            <p:cNvSpPr>
              <a:spLocks/>
            </p:cNvSpPr>
            <p:nvPr/>
          </p:nvSpPr>
          <p:spPr bwMode="auto">
            <a:xfrm>
              <a:off x="3223" y="2120"/>
              <a:ext cx="11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6" y="22"/>
                </a:cxn>
                <a:cxn ang="0">
                  <a:pos x="11" y="11"/>
                </a:cxn>
                <a:cxn ang="0">
                  <a:pos x="11" y="0"/>
                </a:cxn>
              </a:cxnLst>
              <a:rect l="0" t="0" r="r" b="b"/>
              <a:pathLst>
                <a:path w="11" h="50">
                  <a:moveTo>
                    <a:pt x="0" y="50"/>
                  </a:moveTo>
                  <a:lnTo>
                    <a:pt x="6" y="22"/>
                  </a:lnTo>
                  <a:lnTo>
                    <a:pt x="11" y="11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1" name="Freeform 249"/>
            <p:cNvSpPr>
              <a:spLocks/>
            </p:cNvSpPr>
            <p:nvPr/>
          </p:nvSpPr>
          <p:spPr bwMode="auto">
            <a:xfrm>
              <a:off x="3234" y="2098"/>
              <a:ext cx="6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11"/>
                </a:cxn>
                <a:cxn ang="0">
                  <a:pos x="6" y="0"/>
                </a:cxn>
              </a:cxnLst>
              <a:rect l="0" t="0" r="r" b="b"/>
              <a:pathLst>
                <a:path w="6" h="22">
                  <a:moveTo>
                    <a:pt x="0" y="22"/>
                  </a:moveTo>
                  <a:lnTo>
                    <a:pt x="6" y="11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2" name="Freeform 250"/>
            <p:cNvSpPr>
              <a:spLocks/>
            </p:cNvSpPr>
            <p:nvPr/>
          </p:nvSpPr>
          <p:spPr bwMode="auto">
            <a:xfrm>
              <a:off x="3240" y="2070"/>
              <a:ext cx="5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" y="11"/>
                </a:cxn>
                <a:cxn ang="0">
                  <a:pos x="5" y="0"/>
                </a:cxn>
              </a:cxnLst>
              <a:rect l="0" t="0" r="r" b="b"/>
              <a:pathLst>
                <a:path w="5" h="28">
                  <a:moveTo>
                    <a:pt x="0" y="28"/>
                  </a:moveTo>
                  <a:lnTo>
                    <a:pt x="5" y="11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3" name="Line 251"/>
            <p:cNvSpPr>
              <a:spLocks noChangeShapeType="1"/>
            </p:cNvSpPr>
            <p:nvPr/>
          </p:nvSpPr>
          <p:spPr bwMode="auto">
            <a:xfrm>
              <a:off x="3245" y="2070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4" name="Freeform 252"/>
            <p:cNvSpPr>
              <a:spLocks/>
            </p:cNvSpPr>
            <p:nvPr/>
          </p:nvSpPr>
          <p:spPr bwMode="auto">
            <a:xfrm>
              <a:off x="3245" y="2031"/>
              <a:ext cx="12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4"/>
                </a:cxn>
                <a:cxn ang="0">
                  <a:pos x="6" y="17"/>
                </a:cxn>
                <a:cxn ang="0">
                  <a:pos x="12" y="6"/>
                </a:cxn>
                <a:cxn ang="0">
                  <a:pos x="12" y="0"/>
                </a:cxn>
              </a:cxnLst>
              <a:rect l="0" t="0" r="r" b="b"/>
              <a:pathLst>
                <a:path w="12" h="39">
                  <a:moveTo>
                    <a:pt x="0" y="39"/>
                  </a:moveTo>
                  <a:lnTo>
                    <a:pt x="0" y="34"/>
                  </a:lnTo>
                  <a:lnTo>
                    <a:pt x="6" y="17"/>
                  </a:lnTo>
                  <a:lnTo>
                    <a:pt x="12" y="6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5" name="Freeform 253"/>
            <p:cNvSpPr>
              <a:spLocks/>
            </p:cNvSpPr>
            <p:nvPr/>
          </p:nvSpPr>
          <p:spPr bwMode="auto">
            <a:xfrm>
              <a:off x="3257" y="2031"/>
              <a:ext cx="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2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6" name="Line 254"/>
            <p:cNvSpPr>
              <a:spLocks noChangeShapeType="1"/>
            </p:cNvSpPr>
            <p:nvPr/>
          </p:nvSpPr>
          <p:spPr bwMode="auto">
            <a:xfrm>
              <a:off x="3262" y="2043"/>
              <a:ext cx="6" cy="1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7" name="Freeform 255"/>
            <p:cNvSpPr>
              <a:spLocks/>
            </p:cNvSpPr>
            <p:nvPr/>
          </p:nvSpPr>
          <p:spPr bwMode="auto">
            <a:xfrm>
              <a:off x="3268" y="2059"/>
              <a:ext cx="22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11" y="22"/>
                </a:cxn>
                <a:cxn ang="0">
                  <a:pos x="16" y="33"/>
                </a:cxn>
                <a:cxn ang="0">
                  <a:pos x="22" y="44"/>
                </a:cxn>
              </a:cxnLst>
              <a:rect l="0" t="0" r="r" b="b"/>
              <a:pathLst>
                <a:path w="22" h="44">
                  <a:moveTo>
                    <a:pt x="0" y="0"/>
                  </a:moveTo>
                  <a:lnTo>
                    <a:pt x="5" y="11"/>
                  </a:lnTo>
                  <a:lnTo>
                    <a:pt x="11" y="22"/>
                  </a:lnTo>
                  <a:lnTo>
                    <a:pt x="16" y="33"/>
                  </a:lnTo>
                  <a:lnTo>
                    <a:pt x="22" y="4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8" name="Freeform 256"/>
            <p:cNvSpPr>
              <a:spLocks/>
            </p:cNvSpPr>
            <p:nvPr/>
          </p:nvSpPr>
          <p:spPr bwMode="auto">
            <a:xfrm>
              <a:off x="3290" y="2103"/>
              <a:ext cx="1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1" y="17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lnTo>
                    <a:pt x="5" y="12"/>
                  </a:lnTo>
                  <a:lnTo>
                    <a:pt x="11" y="1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69" name="Line 257"/>
            <p:cNvSpPr>
              <a:spLocks noChangeShapeType="1"/>
            </p:cNvSpPr>
            <p:nvPr/>
          </p:nvSpPr>
          <p:spPr bwMode="auto">
            <a:xfrm>
              <a:off x="3301" y="2120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0" name="Freeform 258"/>
            <p:cNvSpPr>
              <a:spLocks/>
            </p:cNvSpPr>
            <p:nvPr/>
          </p:nvSpPr>
          <p:spPr bwMode="auto">
            <a:xfrm>
              <a:off x="3301" y="2120"/>
              <a:ext cx="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1" name="Freeform 259"/>
            <p:cNvSpPr>
              <a:spLocks/>
            </p:cNvSpPr>
            <p:nvPr/>
          </p:nvSpPr>
          <p:spPr bwMode="auto">
            <a:xfrm>
              <a:off x="3301" y="2126"/>
              <a:ext cx="16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5" y="27"/>
                </a:cxn>
                <a:cxn ang="0">
                  <a:pos x="11" y="49"/>
                </a:cxn>
                <a:cxn ang="0">
                  <a:pos x="16" y="61"/>
                </a:cxn>
              </a:cxnLst>
              <a:rect l="0" t="0" r="r" b="b"/>
              <a:pathLst>
                <a:path w="16" h="61">
                  <a:moveTo>
                    <a:pt x="0" y="0"/>
                  </a:moveTo>
                  <a:lnTo>
                    <a:pt x="5" y="11"/>
                  </a:lnTo>
                  <a:lnTo>
                    <a:pt x="5" y="27"/>
                  </a:lnTo>
                  <a:lnTo>
                    <a:pt x="11" y="49"/>
                  </a:lnTo>
                  <a:lnTo>
                    <a:pt x="16" y="6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2" name="Freeform 260"/>
            <p:cNvSpPr>
              <a:spLocks/>
            </p:cNvSpPr>
            <p:nvPr/>
          </p:nvSpPr>
          <p:spPr bwMode="auto">
            <a:xfrm>
              <a:off x="3317" y="2187"/>
              <a:ext cx="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6" y="16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6" y="11"/>
                  </a:lnTo>
                  <a:lnTo>
                    <a:pt x="6" y="1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3" name="Line 261"/>
            <p:cNvSpPr>
              <a:spLocks noChangeShapeType="1"/>
            </p:cNvSpPr>
            <p:nvPr/>
          </p:nvSpPr>
          <p:spPr bwMode="auto">
            <a:xfrm>
              <a:off x="3323" y="2203"/>
              <a:ext cx="1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4" name="Line 262"/>
            <p:cNvSpPr>
              <a:spLocks noChangeShapeType="1"/>
            </p:cNvSpPr>
            <p:nvPr/>
          </p:nvSpPr>
          <p:spPr bwMode="auto">
            <a:xfrm>
              <a:off x="3323" y="2209"/>
              <a:ext cx="1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5" name="Freeform 263"/>
            <p:cNvSpPr>
              <a:spLocks/>
            </p:cNvSpPr>
            <p:nvPr/>
          </p:nvSpPr>
          <p:spPr bwMode="auto">
            <a:xfrm>
              <a:off x="3323" y="2214"/>
              <a:ext cx="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6" name="Freeform 264"/>
            <p:cNvSpPr>
              <a:spLocks/>
            </p:cNvSpPr>
            <p:nvPr/>
          </p:nvSpPr>
          <p:spPr bwMode="auto">
            <a:xfrm>
              <a:off x="3323" y="2220"/>
              <a:ext cx="11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6" y="44"/>
                </a:cxn>
                <a:cxn ang="0">
                  <a:pos x="6" y="72"/>
                </a:cxn>
                <a:cxn ang="0">
                  <a:pos x="11" y="99"/>
                </a:cxn>
              </a:cxnLst>
              <a:rect l="0" t="0" r="r" b="b"/>
              <a:pathLst>
                <a:path w="11" h="99">
                  <a:moveTo>
                    <a:pt x="0" y="0"/>
                  </a:moveTo>
                  <a:lnTo>
                    <a:pt x="0" y="16"/>
                  </a:lnTo>
                  <a:lnTo>
                    <a:pt x="6" y="44"/>
                  </a:lnTo>
                  <a:lnTo>
                    <a:pt x="6" y="72"/>
                  </a:lnTo>
                  <a:lnTo>
                    <a:pt x="11" y="9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7" name="Freeform 265"/>
            <p:cNvSpPr>
              <a:spLocks/>
            </p:cNvSpPr>
            <p:nvPr/>
          </p:nvSpPr>
          <p:spPr bwMode="auto">
            <a:xfrm>
              <a:off x="3334" y="2319"/>
              <a:ext cx="28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8"/>
                </a:cxn>
                <a:cxn ang="0">
                  <a:pos x="11" y="56"/>
                </a:cxn>
                <a:cxn ang="0">
                  <a:pos x="22" y="78"/>
                </a:cxn>
                <a:cxn ang="0">
                  <a:pos x="28" y="95"/>
                </a:cxn>
              </a:cxnLst>
              <a:rect l="0" t="0" r="r" b="b"/>
              <a:pathLst>
                <a:path w="28" h="95">
                  <a:moveTo>
                    <a:pt x="0" y="0"/>
                  </a:moveTo>
                  <a:lnTo>
                    <a:pt x="6" y="28"/>
                  </a:lnTo>
                  <a:lnTo>
                    <a:pt x="11" y="56"/>
                  </a:lnTo>
                  <a:lnTo>
                    <a:pt x="22" y="78"/>
                  </a:lnTo>
                  <a:lnTo>
                    <a:pt x="28" y="9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8" name="Freeform 266"/>
            <p:cNvSpPr>
              <a:spLocks/>
            </p:cNvSpPr>
            <p:nvPr/>
          </p:nvSpPr>
          <p:spPr bwMode="auto">
            <a:xfrm>
              <a:off x="3362" y="2397"/>
              <a:ext cx="11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" y="17"/>
                </a:cxn>
                <a:cxn ang="0">
                  <a:pos x="5" y="11"/>
                </a:cxn>
                <a:cxn ang="0">
                  <a:pos x="11" y="6"/>
                </a:cxn>
                <a:cxn ang="0">
                  <a:pos x="11" y="0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lnTo>
                    <a:pt x="5" y="17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79" name="Freeform 267"/>
            <p:cNvSpPr>
              <a:spLocks/>
            </p:cNvSpPr>
            <p:nvPr/>
          </p:nvSpPr>
          <p:spPr bwMode="auto">
            <a:xfrm>
              <a:off x="3373" y="2375"/>
              <a:ext cx="22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1" y="11"/>
                </a:cxn>
                <a:cxn ang="0">
                  <a:pos x="22" y="0"/>
                </a:cxn>
              </a:cxnLst>
              <a:rect l="0" t="0" r="r" b="b"/>
              <a:pathLst>
                <a:path w="22" h="22">
                  <a:moveTo>
                    <a:pt x="0" y="22"/>
                  </a:moveTo>
                  <a:lnTo>
                    <a:pt x="11" y="11"/>
                  </a:ln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0" name="Line 268"/>
            <p:cNvSpPr>
              <a:spLocks noChangeShapeType="1"/>
            </p:cNvSpPr>
            <p:nvPr/>
          </p:nvSpPr>
          <p:spPr bwMode="auto">
            <a:xfrm>
              <a:off x="3395" y="2375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1" name="Freeform 269"/>
            <p:cNvSpPr>
              <a:spLocks/>
            </p:cNvSpPr>
            <p:nvPr/>
          </p:nvSpPr>
          <p:spPr bwMode="auto">
            <a:xfrm>
              <a:off x="3395" y="2325"/>
              <a:ext cx="50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1" y="39"/>
                </a:cxn>
                <a:cxn ang="0">
                  <a:pos x="22" y="22"/>
                </a:cxn>
                <a:cxn ang="0">
                  <a:pos x="39" y="11"/>
                </a:cxn>
                <a:cxn ang="0">
                  <a:pos x="50" y="0"/>
                </a:cxn>
              </a:cxnLst>
              <a:rect l="0" t="0" r="r" b="b"/>
              <a:pathLst>
                <a:path w="50" h="50">
                  <a:moveTo>
                    <a:pt x="0" y="50"/>
                  </a:moveTo>
                  <a:lnTo>
                    <a:pt x="11" y="39"/>
                  </a:lnTo>
                  <a:lnTo>
                    <a:pt x="22" y="22"/>
                  </a:lnTo>
                  <a:lnTo>
                    <a:pt x="39" y="11"/>
                  </a:lnTo>
                  <a:lnTo>
                    <a:pt x="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2" name="Freeform 270"/>
            <p:cNvSpPr>
              <a:spLocks/>
            </p:cNvSpPr>
            <p:nvPr/>
          </p:nvSpPr>
          <p:spPr bwMode="auto">
            <a:xfrm>
              <a:off x="3445" y="2325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3" name="Freeform 271"/>
            <p:cNvSpPr>
              <a:spLocks/>
            </p:cNvSpPr>
            <p:nvPr/>
          </p:nvSpPr>
          <p:spPr bwMode="auto">
            <a:xfrm>
              <a:off x="3450" y="2292"/>
              <a:ext cx="6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27"/>
                </a:cxn>
                <a:cxn ang="0">
                  <a:pos x="6" y="16"/>
                </a:cxn>
                <a:cxn ang="0">
                  <a:pos x="6" y="5"/>
                </a:cxn>
                <a:cxn ang="0">
                  <a:pos x="6" y="0"/>
                </a:cxn>
              </a:cxnLst>
              <a:rect l="0" t="0" r="r" b="b"/>
              <a:pathLst>
                <a:path w="6" h="33">
                  <a:moveTo>
                    <a:pt x="0" y="33"/>
                  </a:moveTo>
                  <a:lnTo>
                    <a:pt x="0" y="27"/>
                  </a:lnTo>
                  <a:lnTo>
                    <a:pt x="6" y="16"/>
                  </a:lnTo>
                  <a:lnTo>
                    <a:pt x="6" y="5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4" name="Line 272"/>
            <p:cNvSpPr>
              <a:spLocks noChangeShapeType="1"/>
            </p:cNvSpPr>
            <p:nvPr/>
          </p:nvSpPr>
          <p:spPr bwMode="auto">
            <a:xfrm>
              <a:off x="3456" y="2292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5" name="Freeform 273"/>
            <p:cNvSpPr>
              <a:spLocks/>
            </p:cNvSpPr>
            <p:nvPr/>
          </p:nvSpPr>
          <p:spPr bwMode="auto">
            <a:xfrm>
              <a:off x="3456" y="2236"/>
              <a:ext cx="11" cy="5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45"/>
                </a:cxn>
                <a:cxn ang="0">
                  <a:pos x="5" y="28"/>
                </a:cxn>
                <a:cxn ang="0">
                  <a:pos x="11" y="11"/>
                </a:cxn>
                <a:cxn ang="0">
                  <a:pos x="11" y="0"/>
                </a:cxn>
              </a:cxnLst>
              <a:rect l="0" t="0" r="r" b="b"/>
              <a:pathLst>
                <a:path w="11" h="56">
                  <a:moveTo>
                    <a:pt x="0" y="56"/>
                  </a:moveTo>
                  <a:lnTo>
                    <a:pt x="0" y="45"/>
                  </a:lnTo>
                  <a:lnTo>
                    <a:pt x="5" y="28"/>
                  </a:lnTo>
                  <a:lnTo>
                    <a:pt x="11" y="11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6" name="Freeform 274"/>
            <p:cNvSpPr>
              <a:spLocks/>
            </p:cNvSpPr>
            <p:nvPr/>
          </p:nvSpPr>
          <p:spPr bwMode="auto">
            <a:xfrm>
              <a:off x="3467" y="2225"/>
              <a:ext cx="6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6"/>
                </a:cxn>
                <a:cxn ang="0">
                  <a:pos x="6" y="0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7" name="Freeform 275"/>
            <p:cNvSpPr>
              <a:spLocks/>
            </p:cNvSpPr>
            <p:nvPr/>
          </p:nvSpPr>
          <p:spPr bwMode="auto">
            <a:xfrm>
              <a:off x="3473" y="2198"/>
              <a:ext cx="5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6"/>
                </a:cxn>
                <a:cxn ang="0">
                  <a:pos x="5" y="0"/>
                </a:cxn>
              </a:cxnLst>
              <a:rect l="0" t="0" r="r" b="b"/>
              <a:pathLst>
                <a:path w="5" h="27">
                  <a:moveTo>
                    <a:pt x="0" y="27"/>
                  </a:moveTo>
                  <a:lnTo>
                    <a:pt x="0" y="16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8" name="Line 276"/>
            <p:cNvSpPr>
              <a:spLocks noChangeShapeType="1"/>
            </p:cNvSpPr>
            <p:nvPr/>
          </p:nvSpPr>
          <p:spPr bwMode="auto">
            <a:xfrm flipV="1">
              <a:off x="3478" y="2170"/>
              <a:ext cx="6" cy="2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89" name="Freeform 277"/>
            <p:cNvSpPr>
              <a:spLocks/>
            </p:cNvSpPr>
            <p:nvPr/>
          </p:nvSpPr>
          <p:spPr bwMode="auto">
            <a:xfrm>
              <a:off x="3484" y="2148"/>
              <a:ext cx="11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" y="11"/>
                </a:cxn>
                <a:cxn ang="0">
                  <a:pos x="11" y="0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5" y="11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0" name="Freeform 278"/>
            <p:cNvSpPr>
              <a:spLocks/>
            </p:cNvSpPr>
            <p:nvPr/>
          </p:nvSpPr>
          <p:spPr bwMode="auto">
            <a:xfrm>
              <a:off x="3495" y="2098"/>
              <a:ext cx="11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" y="28"/>
                </a:cxn>
                <a:cxn ang="0">
                  <a:pos x="11" y="0"/>
                </a:cxn>
              </a:cxnLst>
              <a:rect l="0" t="0" r="r" b="b"/>
              <a:pathLst>
                <a:path w="11" h="50">
                  <a:moveTo>
                    <a:pt x="0" y="50"/>
                  </a:moveTo>
                  <a:lnTo>
                    <a:pt x="5" y="28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1" name="Freeform 279"/>
            <p:cNvSpPr>
              <a:spLocks/>
            </p:cNvSpPr>
            <p:nvPr/>
          </p:nvSpPr>
          <p:spPr bwMode="auto">
            <a:xfrm>
              <a:off x="3506" y="2048"/>
              <a:ext cx="16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1" y="22"/>
                </a:cxn>
                <a:cxn ang="0">
                  <a:pos x="11" y="11"/>
                </a:cxn>
                <a:cxn ang="0">
                  <a:pos x="16" y="0"/>
                </a:cxn>
              </a:cxnLst>
              <a:rect l="0" t="0" r="r" b="b"/>
              <a:pathLst>
                <a:path w="16" h="50">
                  <a:moveTo>
                    <a:pt x="0" y="50"/>
                  </a:moveTo>
                  <a:lnTo>
                    <a:pt x="11" y="22"/>
                  </a:lnTo>
                  <a:lnTo>
                    <a:pt x="11" y="11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2" name="Line 280"/>
            <p:cNvSpPr>
              <a:spLocks noChangeShapeType="1"/>
            </p:cNvSpPr>
            <p:nvPr/>
          </p:nvSpPr>
          <p:spPr bwMode="auto">
            <a:xfrm>
              <a:off x="3522" y="2048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3" name="Freeform 281"/>
            <p:cNvSpPr>
              <a:spLocks/>
            </p:cNvSpPr>
            <p:nvPr/>
          </p:nvSpPr>
          <p:spPr bwMode="auto">
            <a:xfrm>
              <a:off x="3522" y="2048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7" y="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6" y="6"/>
                  </a:lnTo>
                  <a:lnTo>
                    <a:pt x="17" y="1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4" name="Line 282"/>
            <p:cNvSpPr>
              <a:spLocks noChangeShapeType="1"/>
            </p:cNvSpPr>
            <p:nvPr/>
          </p:nvSpPr>
          <p:spPr bwMode="auto">
            <a:xfrm>
              <a:off x="3539" y="2065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5" name="Line 283"/>
            <p:cNvSpPr>
              <a:spLocks noChangeShapeType="1"/>
            </p:cNvSpPr>
            <p:nvPr/>
          </p:nvSpPr>
          <p:spPr bwMode="auto">
            <a:xfrm>
              <a:off x="3539" y="2065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6" name="Line 284"/>
            <p:cNvSpPr>
              <a:spLocks noChangeShapeType="1"/>
            </p:cNvSpPr>
            <p:nvPr/>
          </p:nvSpPr>
          <p:spPr bwMode="auto">
            <a:xfrm>
              <a:off x="3539" y="2065"/>
              <a:ext cx="6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7" name="Freeform 285"/>
            <p:cNvSpPr>
              <a:spLocks/>
            </p:cNvSpPr>
            <p:nvPr/>
          </p:nvSpPr>
          <p:spPr bwMode="auto">
            <a:xfrm>
              <a:off x="3545" y="2070"/>
              <a:ext cx="1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1" y="6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5" y="6"/>
                  </a:lnTo>
                  <a:lnTo>
                    <a:pt x="11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8" name="Line 286"/>
            <p:cNvSpPr>
              <a:spLocks noChangeShapeType="1"/>
            </p:cNvSpPr>
            <p:nvPr/>
          </p:nvSpPr>
          <p:spPr bwMode="auto">
            <a:xfrm>
              <a:off x="3556" y="2076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799" name="Line 287"/>
            <p:cNvSpPr>
              <a:spLocks noChangeShapeType="1"/>
            </p:cNvSpPr>
            <p:nvPr/>
          </p:nvSpPr>
          <p:spPr bwMode="auto">
            <a:xfrm>
              <a:off x="3556" y="2076"/>
              <a:ext cx="5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0" name="Line 288"/>
            <p:cNvSpPr>
              <a:spLocks noChangeShapeType="1"/>
            </p:cNvSpPr>
            <p:nvPr/>
          </p:nvSpPr>
          <p:spPr bwMode="auto">
            <a:xfrm>
              <a:off x="3561" y="2081"/>
              <a:ext cx="6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1" name="Line 289"/>
            <p:cNvSpPr>
              <a:spLocks noChangeShapeType="1"/>
            </p:cNvSpPr>
            <p:nvPr/>
          </p:nvSpPr>
          <p:spPr bwMode="auto">
            <a:xfrm>
              <a:off x="3567" y="2087"/>
              <a:ext cx="11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2" name="Line 290"/>
            <p:cNvSpPr>
              <a:spLocks noChangeShapeType="1"/>
            </p:cNvSpPr>
            <p:nvPr/>
          </p:nvSpPr>
          <p:spPr bwMode="auto">
            <a:xfrm>
              <a:off x="3578" y="2092"/>
              <a:ext cx="5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3" name="Line 291"/>
            <p:cNvSpPr>
              <a:spLocks noChangeShapeType="1"/>
            </p:cNvSpPr>
            <p:nvPr/>
          </p:nvSpPr>
          <p:spPr bwMode="auto">
            <a:xfrm>
              <a:off x="3583" y="2098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4" name="Freeform 292"/>
            <p:cNvSpPr>
              <a:spLocks/>
            </p:cNvSpPr>
            <p:nvPr/>
          </p:nvSpPr>
          <p:spPr bwMode="auto">
            <a:xfrm>
              <a:off x="3583" y="2098"/>
              <a:ext cx="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6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5" name="Line 293"/>
            <p:cNvSpPr>
              <a:spLocks noChangeShapeType="1"/>
            </p:cNvSpPr>
            <p:nvPr/>
          </p:nvSpPr>
          <p:spPr bwMode="auto">
            <a:xfrm>
              <a:off x="3589" y="2103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6" name="Line 294"/>
            <p:cNvSpPr>
              <a:spLocks noChangeShapeType="1"/>
            </p:cNvSpPr>
            <p:nvPr/>
          </p:nvSpPr>
          <p:spPr bwMode="auto">
            <a:xfrm>
              <a:off x="3589" y="2103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7" name="Line 295"/>
            <p:cNvSpPr>
              <a:spLocks noChangeShapeType="1"/>
            </p:cNvSpPr>
            <p:nvPr/>
          </p:nvSpPr>
          <p:spPr bwMode="auto">
            <a:xfrm>
              <a:off x="3589" y="2103"/>
              <a:ext cx="5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8" name="Freeform 296"/>
            <p:cNvSpPr>
              <a:spLocks/>
            </p:cNvSpPr>
            <p:nvPr/>
          </p:nvSpPr>
          <p:spPr bwMode="auto">
            <a:xfrm>
              <a:off x="3594" y="2109"/>
              <a:ext cx="1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1" y="6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6" y="6"/>
                  </a:lnTo>
                  <a:lnTo>
                    <a:pt x="11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09" name="Line 297"/>
            <p:cNvSpPr>
              <a:spLocks noChangeShapeType="1"/>
            </p:cNvSpPr>
            <p:nvPr/>
          </p:nvSpPr>
          <p:spPr bwMode="auto">
            <a:xfrm>
              <a:off x="3605" y="2115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0" name="Freeform 298"/>
            <p:cNvSpPr>
              <a:spLocks/>
            </p:cNvSpPr>
            <p:nvPr/>
          </p:nvSpPr>
          <p:spPr bwMode="auto">
            <a:xfrm>
              <a:off x="3605" y="2115"/>
              <a:ext cx="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6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1" name="Line 299"/>
            <p:cNvSpPr>
              <a:spLocks noChangeShapeType="1"/>
            </p:cNvSpPr>
            <p:nvPr/>
          </p:nvSpPr>
          <p:spPr bwMode="auto">
            <a:xfrm>
              <a:off x="3611" y="2120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2" name="Freeform 300"/>
            <p:cNvSpPr>
              <a:spLocks/>
            </p:cNvSpPr>
            <p:nvPr/>
          </p:nvSpPr>
          <p:spPr bwMode="auto">
            <a:xfrm>
              <a:off x="3611" y="2120"/>
              <a:ext cx="1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7" y="11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lnTo>
                    <a:pt x="6" y="6"/>
                  </a:lnTo>
                  <a:lnTo>
                    <a:pt x="17" y="1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3" name="Line 301"/>
            <p:cNvSpPr>
              <a:spLocks noChangeShapeType="1"/>
            </p:cNvSpPr>
            <p:nvPr/>
          </p:nvSpPr>
          <p:spPr bwMode="auto">
            <a:xfrm>
              <a:off x="3628" y="2131"/>
              <a:ext cx="5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4" name="Freeform 302"/>
            <p:cNvSpPr>
              <a:spLocks/>
            </p:cNvSpPr>
            <p:nvPr/>
          </p:nvSpPr>
          <p:spPr bwMode="auto">
            <a:xfrm>
              <a:off x="3633" y="2137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5" name="Freeform 303"/>
            <p:cNvSpPr>
              <a:spLocks/>
            </p:cNvSpPr>
            <p:nvPr/>
          </p:nvSpPr>
          <p:spPr bwMode="auto">
            <a:xfrm>
              <a:off x="3633" y="2148"/>
              <a:ext cx="11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1" y="22"/>
                </a:cxn>
                <a:cxn ang="0">
                  <a:pos x="11" y="27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lnTo>
                    <a:pt x="6" y="16"/>
                  </a:lnTo>
                  <a:lnTo>
                    <a:pt x="11" y="22"/>
                  </a:lnTo>
                  <a:lnTo>
                    <a:pt x="11" y="2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6" name="Line 304"/>
            <p:cNvSpPr>
              <a:spLocks noChangeShapeType="1"/>
            </p:cNvSpPr>
            <p:nvPr/>
          </p:nvSpPr>
          <p:spPr bwMode="auto">
            <a:xfrm>
              <a:off x="3644" y="2175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7" name="Freeform 305"/>
            <p:cNvSpPr>
              <a:spLocks/>
            </p:cNvSpPr>
            <p:nvPr/>
          </p:nvSpPr>
          <p:spPr bwMode="auto">
            <a:xfrm>
              <a:off x="3644" y="2175"/>
              <a:ext cx="6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6" y="23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lnTo>
                    <a:pt x="0" y="12"/>
                  </a:lnTo>
                  <a:lnTo>
                    <a:pt x="6" y="2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8" name="Line 306"/>
            <p:cNvSpPr>
              <a:spLocks noChangeShapeType="1"/>
            </p:cNvSpPr>
            <p:nvPr/>
          </p:nvSpPr>
          <p:spPr bwMode="auto">
            <a:xfrm>
              <a:off x="3650" y="2198"/>
              <a:ext cx="1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19" name="Line 307"/>
            <p:cNvSpPr>
              <a:spLocks noChangeShapeType="1"/>
            </p:cNvSpPr>
            <p:nvPr/>
          </p:nvSpPr>
          <p:spPr bwMode="auto">
            <a:xfrm>
              <a:off x="3650" y="2203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0" name="Freeform 308"/>
            <p:cNvSpPr>
              <a:spLocks/>
            </p:cNvSpPr>
            <p:nvPr/>
          </p:nvSpPr>
          <p:spPr bwMode="auto">
            <a:xfrm>
              <a:off x="3650" y="2203"/>
              <a:ext cx="5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5" y="22"/>
                </a:cxn>
                <a:cxn ang="0">
                  <a:pos x="5" y="28"/>
                </a:cxn>
              </a:cxnLst>
              <a:rect l="0" t="0" r="r" b="b"/>
              <a:pathLst>
                <a:path w="5" h="28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5" y="22"/>
                  </a:lnTo>
                  <a:lnTo>
                    <a:pt x="5" y="28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1" name="Freeform 309"/>
            <p:cNvSpPr>
              <a:spLocks/>
            </p:cNvSpPr>
            <p:nvPr/>
          </p:nvSpPr>
          <p:spPr bwMode="auto">
            <a:xfrm>
              <a:off x="3655" y="2231"/>
              <a:ext cx="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1" y="5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6" y="0"/>
                  </a:lnTo>
                  <a:lnTo>
                    <a:pt x="11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2" name="Freeform 310"/>
            <p:cNvSpPr>
              <a:spLocks/>
            </p:cNvSpPr>
            <p:nvPr/>
          </p:nvSpPr>
          <p:spPr bwMode="auto">
            <a:xfrm>
              <a:off x="3666" y="2236"/>
              <a:ext cx="50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1"/>
                </a:cxn>
                <a:cxn ang="0">
                  <a:pos x="28" y="23"/>
                </a:cxn>
                <a:cxn ang="0">
                  <a:pos x="39" y="39"/>
                </a:cxn>
                <a:cxn ang="0">
                  <a:pos x="50" y="50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11" y="11"/>
                  </a:lnTo>
                  <a:lnTo>
                    <a:pt x="28" y="23"/>
                  </a:lnTo>
                  <a:lnTo>
                    <a:pt x="39" y="39"/>
                  </a:lnTo>
                  <a:lnTo>
                    <a:pt x="50" y="5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3" name="Freeform 311"/>
            <p:cNvSpPr>
              <a:spLocks/>
            </p:cNvSpPr>
            <p:nvPr/>
          </p:nvSpPr>
          <p:spPr bwMode="auto">
            <a:xfrm>
              <a:off x="3716" y="2286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6" y="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6" y="6"/>
                  </a:lnTo>
                  <a:lnTo>
                    <a:pt x="6" y="1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4" name="Freeform 312"/>
            <p:cNvSpPr>
              <a:spLocks/>
            </p:cNvSpPr>
            <p:nvPr/>
          </p:nvSpPr>
          <p:spPr bwMode="auto">
            <a:xfrm>
              <a:off x="3722" y="2297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5" name="Freeform 313"/>
            <p:cNvSpPr>
              <a:spLocks/>
            </p:cNvSpPr>
            <p:nvPr/>
          </p:nvSpPr>
          <p:spPr bwMode="auto">
            <a:xfrm>
              <a:off x="3727" y="2297"/>
              <a:ext cx="17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1" y="11"/>
                </a:cxn>
                <a:cxn ang="0">
                  <a:pos x="11" y="17"/>
                </a:cxn>
                <a:cxn ang="0">
                  <a:pos x="17" y="22"/>
                </a:cxn>
              </a:cxnLst>
              <a:rect l="0" t="0" r="r" b="b"/>
              <a:pathLst>
                <a:path w="17" h="22">
                  <a:moveTo>
                    <a:pt x="0" y="0"/>
                  </a:moveTo>
                  <a:lnTo>
                    <a:pt x="6" y="6"/>
                  </a:lnTo>
                  <a:lnTo>
                    <a:pt x="11" y="11"/>
                  </a:lnTo>
                  <a:lnTo>
                    <a:pt x="11" y="17"/>
                  </a:lnTo>
                  <a:lnTo>
                    <a:pt x="17" y="2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6" name="Line 314"/>
            <p:cNvSpPr>
              <a:spLocks noChangeShapeType="1"/>
            </p:cNvSpPr>
            <p:nvPr/>
          </p:nvSpPr>
          <p:spPr bwMode="auto">
            <a:xfrm>
              <a:off x="3744" y="2319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7" name="Line 315"/>
            <p:cNvSpPr>
              <a:spLocks noChangeShapeType="1"/>
            </p:cNvSpPr>
            <p:nvPr/>
          </p:nvSpPr>
          <p:spPr bwMode="auto">
            <a:xfrm>
              <a:off x="3744" y="2319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8" name="Freeform 316"/>
            <p:cNvSpPr>
              <a:spLocks/>
            </p:cNvSpPr>
            <p:nvPr/>
          </p:nvSpPr>
          <p:spPr bwMode="auto">
            <a:xfrm>
              <a:off x="3744" y="2319"/>
              <a:ext cx="44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7"/>
                </a:cxn>
                <a:cxn ang="0">
                  <a:pos x="22" y="45"/>
                </a:cxn>
                <a:cxn ang="0">
                  <a:pos x="33" y="67"/>
                </a:cxn>
                <a:cxn ang="0">
                  <a:pos x="44" y="84"/>
                </a:cxn>
              </a:cxnLst>
              <a:rect l="0" t="0" r="r" b="b"/>
              <a:pathLst>
                <a:path w="44" h="84">
                  <a:moveTo>
                    <a:pt x="0" y="0"/>
                  </a:moveTo>
                  <a:lnTo>
                    <a:pt x="11" y="17"/>
                  </a:lnTo>
                  <a:lnTo>
                    <a:pt x="22" y="45"/>
                  </a:lnTo>
                  <a:lnTo>
                    <a:pt x="33" y="67"/>
                  </a:lnTo>
                  <a:lnTo>
                    <a:pt x="44" y="8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29" name="Freeform 317"/>
            <p:cNvSpPr>
              <a:spLocks/>
            </p:cNvSpPr>
            <p:nvPr/>
          </p:nvSpPr>
          <p:spPr bwMode="auto">
            <a:xfrm>
              <a:off x="3788" y="2397"/>
              <a:ext cx="1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11" y="0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6" y="6"/>
                  </a:lnTo>
                  <a:lnTo>
                    <a:pt x="1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0" name="Freeform 318"/>
            <p:cNvSpPr>
              <a:spLocks/>
            </p:cNvSpPr>
            <p:nvPr/>
          </p:nvSpPr>
          <p:spPr bwMode="auto">
            <a:xfrm>
              <a:off x="3799" y="2314"/>
              <a:ext cx="100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1" y="77"/>
                </a:cxn>
                <a:cxn ang="0">
                  <a:pos x="22" y="66"/>
                </a:cxn>
                <a:cxn ang="0">
                  <a:pos x="50" y="39"/>
                </a:cxn>
                <a:cxn ang="0">
                  <a:pos x="78" y="17"/>
                </a:cxn>
                <a:cxn ang="0">
                  <a:pos x="94" y="5"/>
                </a:cxn>
                <a:cxn ang="0">
                  <a:pos x="100" y="0"/>
                </a:cxn>
              </a:cxnLst>
              <a:rect l="0" t="0" r="r" b="b"/>
              <a:pathLst>
                <a:path w="100" h="83">
                  <a:moveTo>
                    <a:pt x="0" y="83"/>
                  </a:moveTo>
                  <a:lnTo>
                    <a:pt x="11" y="77"/>
                  </a:lnTo>
                  <a:lnTo>
                    <a:pt x="22" y="66"/>
                  </a:lnTo>
                  <a:lnTo>
                    <a:pt x="50" y="39"/>
                  </a:lnTo>
                  <a:lnTo>
                    <a:pt x="78" y="17"/>
                  </a:lnTo>
                  <a:lnTo>
                    <a:pt x="94" y="5"/>
                  </a:lnTo>
                  <a:lnTo>
                    <a:pt x="10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1" name="Line 319"/>
            <p:cNvSpPr>
              <a:spLocks noChangeShapeType="1"/>
            </p:cNvSpPr>
            <p:nvPr/>
          </p:nvSpPr>
          <p:spPr bwMode="auto">
            <a:xfrm>
              <a:off x="3899" y="2314"/>
              <a:ext cx="1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2" name="Freeform 320"/>
            <p:cNvSpPr>
              <a:spLocks/>
            </p:cNvSpPr>
            <p:nvPr/>
          </p:nvSpPr>
          <p:spPr bwMode="auto">
            <a:xfrm>
              <a:off x="3899" y="2314"/>
              <a:ext cx="50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22" y="17"/>
                </a:cxn>
                <a:cxn ang="0">
                  <a:pos x="39" y="28"/>
                </a:cxn>
                <a:cxn ang="0">
                  <a:pos x="50" y="33"/>
                </a:cxn>
              </a:cxnLst>
              <a:rect l="0" t="0" r="r" b="b"/>
              <a:pathLst>
                <a:path w="50" h="33">
                  <a:moveTo>
                    <a:pt x="0" y="0"/>
                  </a:moveTo>
                  <a:lnTo>
                    <a:pt x="11" y="5"/>
                  </a:lnTo>
                  <a:lnTo>
                    <a:pt x="22" y="17"/>
                  </a:lnTo>
                  <a:lnTo>
                    <a:pt x="39" y="28"/>
                  </a:lnTo>
                  <a:lnTo>
                    <a:pt x="50" y="3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3" name="Freeform 321"/>
            <p:cNvSpPr>
              <a:spLocks/>
            </p:cNvSpPr>
            <p:nvPr/>
          </p:nvSpPr>
          <p:spPr bwMode="auto">
            <a:xfrm>
              <a:off x="3949" y="2347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4" name="Freeform 322"/>
            <p:cNvSpPr>
              <a:spLocks/>
            </p:cNvSpPr>
            <p:nvPr/>
          </p:nvSpPr>
          <p:spPr bwMode="auto">
            <a:xfrm>
              <a:off x="3954" y="2347"/>
              <a:ext cx="83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1"/>
                </a:cxn>
                <a:cxn ang="0">
                  <a:pos x="39" y="28"/>
                </a:cxn>
                <a:cxn ang="0">
                  <a:pos x="67" y="44"/>
                </a:cxn>
                <a:cxn ang="0">
                  <a:pos x="83" y="56"/>
                </a:cxn>
              </a:cxnLst>
              <a:rect l="0" t="0" r="r" b="b"/>
              <a:pathLst>
                <a:path w="83" h="56">
                  <a:moveTo>
                    <a:pt x="0" y="0"/>
                  </a:moveTo>
                  <a:lnTo>
                    <a:pt x="17" y="11"/>
                  </a:lnTo>
                  <a:lnTo>
                    <a:pt x="39" y="28"/>
                  </a:lnTo>
                  <a:lnTo>
                    <a:pt x="67" y="44"/>
                  </a:lnTo>
                  <a:lnTo>
                    <a:pt x="83" y="5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5" name="Freeform 323"/>
            <p:cNvSpPr>
              <a:spLocks/>
            </p:cNvSpPr>
            <p:nvPr/>
          </p:nvSpPr>
          <p:spPr bwMode="auto">
            <a:xfrm>
              <a:off x="4037" y="2403"/>
              <a:ext cx="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6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6" name="Line 324"/>
            <p:cNvSpPr>
              <a:spLocks noChangeShapeType="1"/>
            </p:cNvSpPr>
            <p:nvPr/>
          </p:nvSpPr>
          <p:spPr bwMode="auto">
            <a:xfrm flipV="1">
              <a:off x="4043" y="2403"/>
              <a:ext cx="5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7" name="Freeform 325"/>
            <p:cNvSpPr>
              <a:spLocks/>
            </p:cNvSpPr>
            <p:nvPr/>
          </p:nvSpPr>
          <p:spPr bwMode="auto">
            <a:xfrm>
              <a:off x="4048" y="2325"/>
              <a:ext cx="50" cy="7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2" y="61"/>
                </a:cxn>
                <a:cxn ang="0">
                  <a:pos x="23" y="39"/>
                </a:cxn>
                <a:cxn ang="0">
                  <a:pos x="39" y="17"/>
                </a:cxn>
                <a:cxn ang="0">
                  <a:pos x="50" y="0"/>
                </a:cxn>
              </a:cxnLst>
              <a:rect l="0" t="0" r="r" b="b"/>
              <a:pathLst>
                <a:path w="50" h="78">
                  <a:moveTo>
                    <a:pt x="0" y="78"/>
                  </a:moveTo>
                  <a:lnTo>
                    <a:pt x="12" y="61"/>
                  </a:lnTo>
                  <a:lnTo>
                    <a:pt x="23" y="39"/>
                  </a:lnTo>
                  <a:lnTo>
                    <a:pt x="39" y="17"/>
                  </a:lnTo>
                  <a:lnTo>
                    <a:pt x="5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8" name="Line 326"/>
            <p:cNvSpPr>
              <a:spLocks noChangeShapeType="1"/>
            </p:cNvSpPr>
            <p:nvPr/>
          </p:nvSpPr>
          <p:spPr bwMode="auto">
            <a:xfrm flipV="1">
              <a:off x="4098" y="2314"/>
              <a:ext cx="6" cy="1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39" name="Freeform 327"/>
            <p:cNvSpPr>
              <a:spLocks/>
            </p:cNvSpPr>
            <p:nvPr/>
          </p:nvSpPr>
          <p:spPr bwMode="auto">
            <a:xfrm>
              <a:off x="4104" y="2264"/>
              <a:ext cx="16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" y="39"/>
                </a:cxn>
                <a:cxn ang="0">
                  <a:pos x="5" y="28"/>
                </a:cxn>
                <a:cxn ang="0">
                  <a:pos x="11" y="11"/>
                </a:cxn>
                <a:cxn ang="0">
                  <a:pos x="16" y="0"/>
                </a:cxn>
              </a:cxnLst>
              <a:rect l="0" t="0" r="r" b="b"/>
              <a:pathLst>
                <a:path w="16" h="50">
                  <a:moveTo>
                    <a:pt x="0" y="50"/>
                  </a:moveTo>
                  <a:lnTo>
                    <a:pt x="5" y="39"/>
                  </a:lnTo>
                  <a:lnTo>
                    <a:pt x="5" y="28"/>
                  </a:lnTo>
                  <a:lnTo>
                    <a:pt x="11" y="11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0" name="Freeform 328"/>
            <p:cNvSpPr>
              <a:spLocks/>
            </p:cNvSpPr>
            <p:nvPr/>
          </p:nvSpPr>
          <p:spPr bwMode="auto">
            <a:xfrm>
              <a:off x="4120" y="2236"/>
              <a:ext cx="12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" y="11"/>
                </a:cxn>
                <a:cxn ang="0">
                  <a:pos x="12" y="0"/>
                </a:cxn>
              </a:cxnLst>
              <a:rect l="0" t="0" r="r" b="b"/>
              <a:pathLst>
                <a:path w="12" h="28">
                  <a:moveTo>
                    <a:pt x="0" y="28"/>
                  </a:moveTo>
                  <a:lnTo>
                    <a:pt x="6" y="11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1" name="Freeform 329"/>
            <p:cNvSpPr>
              <a:spLocks/>
            </p:cNvSpPr>
            <p:nvPr/>
          </p:nvSpPr>
          <p:spPr bwMode="auto">
            <a:xfrm>
              <a:off x="576" y="208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2" name="Freeform 330"/>
            <p:cNvSpPr>
              <a:spLocks/>
            </p:cNvSpPr>
            <p:nvPr/>
          </p:nvSpPr>
          <p:spPr bwMode="auto">
            <a:xfrm>
              <a:off x="587" y="208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3" name="Freeform 331"/>
            <p:cNvSpPr>
              <a:spLocks/>
            </p:cNvSpPr>
            <p:nvPr/>
          </p:nvSpPr>
          <p:spPr bwMode="auto">
            <a:xfrm>
              <a:off x="609" y="208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4" name="Freeform 332"/>
            <p:cNvSpPr>
              <a:spLocks/>
            </p:cNvSpPr>
            <p:nvPr/>
          </p:nvSpPr>
          <p:spPr bwMode="auto">
            <a:xfrm>
              <a:off x="637" y="208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5" name="Freeform 333"/>
            <p:cNvSpPr>
              <a:spLocks/>
            </p:cNvSpPr>
            <p:nvPr/>
          </p:nvSpPr>
          <p:spPr bwMode="auto">
            <a:xfrm>
              <a:off x="681" y="208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6" name="Freeform 334"/>
            <p:cNvSpPr>
              <a:spLocks/>
            </p:cNvSpPr>
            <p:nvPr/>
          </p:nvSpPr>
          <p:spPr bwMode="auto">
            <a:xfrm>
              <a:off x="698" y="2081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7" name="Freeform 335"/>
            <p:cNvSpPr>
              <a:spLocks/>
            </p:cNvSpPr>
            <p:nvPr/>
          </p:nvSpPr>
          <p:spPr bwMode="auto">
            <a:xfrm>
              <a:off x="698" y="2081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8" name="Freeform 336"/>
            <p:cNvSpPr>
              <a:spLocks/>
            </p:cNvSpPr>
            <p:nvPr/>
          </p:nvSpPr>
          <p:spPr bwMode="auto">
            <a:xfrm>
              <a:off x="703" y="2092"/>
              <a:ext cx="34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49" name="Freeform 337"/>
            <p:cNvSpPr>
              <a:spLocks/>
            </p:cNvSpPr>
            <p:nvPr/>
          </p:nvSpPr>
          <p:spPr bwMode="auto">
            <a:xfrm>
              <a:off x="703" y="2109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0" name="Freeform 338"/>
            <p:cNvSpPr>
              <a:spLocks/>
            </p:cNvSpPr>
            <p:nvPr/>
          </p:nvSpPr>
          <p:spPr bwMode="auto">
            <a:xfrm>
              <a:off x="709" y="2120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1" name="Freeform 339"/>
            <p:cNvSpPr>
              <a:spLocks/>
            </p:cNvSpPr>
            <p:nvPr/>
          </p:nvSpPr>
          <p:spPr bwMode="auto">
            <a:xfrm>
              <a:off x="714" y="2148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2" name="Freeform 340"/>
            <p:cNvSpPr>
              <a:spLocks/>
            </p:cNvSpPr>
            <p:nvPr/>
          </p:nvSpPr>
          <p:spPr bwMode="auto">
            <a:xfrm>
              <a:off x="714" y="2148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3" name="Freeform 341"/>
            <p:cNvSpPr>
              <a:spLocks/>
            </p:cNvSpPr>
            <p:nvPr/>
          </p:nvSpPr>
          <p:spPr bwMode="auto">
            <a:xfrm>
              <a:off x="714" y="217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4" name="Freeform 342"/>
            <p:cNvSpPr>
              <a:spLocks/>
            </p:cNvSpPr>
            <p:nvPr/>
          </p:nvSpPr>
          <p:spPr bwMode="auto">
            <a:xfrm>
              <a:off x="720" y="218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5" name="Freeform 343"/>
            <p:cNvSpPr>
              <a:spLocks/>
            </p:cNvSpPr>
            <p:nvPr/>
          </p:nvSpPr>
          <p:spPr bwMode="auto">
            <a:xfrm>
              <a:off x="720" y="2192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6" name="Freeform 344"/>
            <p:cNvSpPr>
              <a:spLocks/>
            </p:cNvSpPr>
            <p:nvPr/>
          </p:nvSpPr>
          <p:spPr bwMode="auto">
            <a:xfrm>
              <a:off x="726" y="2236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7" name="Freeform 345"/>
            <p:cNvSpPr>
              <a:spLocks/>
            </p:cNvSpPr>
            <p:nvPr/>
          </p:nvSpPr>
          <p:spPr bwMode="auto">
            <a:xfrm>
              <a:off x="726" y="2242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8" name="Freeform 346"/>
            <p:cNvSpPr>
              <a:spLocks/>
            </p:cNvSpPr>
            <p:nvPr/>
          </p:nvSpPr>
          <p:spPr bwMode="auto">
            <a:xfrm>
              <a:off x="731" y="2259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59" name="Freeform 347"/>
            <p:cNvSpPr>
              <a:spLocks/>
            </p:cNvSpPr>
            <p:nvPr/>
          </p:nvSpPr>
          <p:spPr bwMode="auto">
            <a:xfrm>
              <a:off x="731" y="2259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0" name="Freeform 348"/>
            <p:cNvSpPr>
              <a:spLocks/>
            </p:cNvSpPr>
            <p:nvPr/>
          </p:nvSpPr>
          <p:spPr bwMode="auto">
            <a:xfrm>
              <a:off x="737" y="2270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1" name="Freeform 349"/>
            <p:cNvSpPr>
              <a:spLocks/>
            </p:cNvSpPr>
            <p:nvPr/>
          </p:nvSpPr>
          <p:spPr bwMode="auto">
            <a:xfrm>
              <a:off x="742" y="2292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2" name="Freeform 350"/>
            <p:cNvSpPr>
              <a:spLocks/>
            </p:cNvSpPr>
            <p:nvPr/>
          </p:nvSpPr>
          <p:spPr bwMode="auto">
            <a:xfrm>
              <a:off x="748" y="231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3" name="Freeform 351"/>
            <p:cNvSpPr>
              <a:spLocks/>
            </p:cNvSpPr>
            <p:nvPr/>
          </p:nvSpPr>
          <p:spPr bwMode="auto">
            <a:xfrm>
              <a:off x="759" y="2347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4" name="Freeform 352"/>
            <p:cNvSpPr>
              <a:spLocks/>
            </p:cNvSpPr>
            <p:nvPr/>
          </p:nvSpPr>
          <p:spPr bwMode="auto">
            <a:xfrm>
              <a:off x="764" y="2347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5" name="Freeform 353"/>
            <p:cNvSpPr>
              <a:spLocks/>
            </p:cNvSpPr>
            <p:nvPr/>
          </p:nvSpPr>
          <p:spPr bwMode="auto">
            <a:xfrm>
              <a:off x="814" y="2369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6" name="Freeform 354"/>
            <p:cNvSpPr>
              <a:spLocks/>
            </p:cNvSpPr>
            <p:nvPr/>
          </p:nvSpPr>
          <p:spPr bwMode="auto">
            <a:xfrm>
              <a:off x="842" y="2380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7" name="Freeform 355"/>
            <p:cNvSpPr>
              <a:spLocks/>
            </p:cNvSpPr>
            <p:nvPr/>
          </p:nvSpPr>
          <p:spPr bwMode="auto">
            <a:xfrm>
              <a:off x="853" y="2336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8" name="Freeform 356"/>
            <p:cNvSpPr>
              <a:spLocks/>
            </p:cNvSpPr>
            <p:nvPr/>
          </p:nvSpPr>
          <p:spPr bwMode="auto">
            <a:xfrm>
              <a:off x="858" y="2319"/>
              <a:ext cx="34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69" name="Freeform 357"/>
            <p:cNvSpPr>
              <a:spLocks/>
            </p:cNvSpPr>
            <p:nvPr/>
          </p:nvSpPr>
          <p:spPr bwMode="auto">
            <a:xfrm>
              <a:off x="875" y="2259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0" name="Freeform 358"/>
            <p:cNvSpPr>
              <a:spLocks/>
            </p:cNvSpPr>
            <p:nvPr/>
          </p:nvSpPr>
          <p:spPr bwMode="auto">
            <a:xfrm>
              <a:off x="875" y="2259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1" name="Freeform 359"/>
            <p:cNvSpPr>
              <a:spLocks/>
            </p:cNvSpPr>
            <p:nvPr/>
          </p:nvSpPr>
          <p:spPr bwMode="auto">
            <a:xfrm>
              <a:off x="875" y="2253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2" name="Freeform 360"/>
            <p:cNvSpPr>
              <a:spLocks/>
            </p:cNvSpPr>
            <p:nvPr/>
          </p:nvSpPr>
          <p:spPr bwMode="auto">
            <a:xfrm>
              <a:off x="881" y="2236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3" name="Freeform 361"/>
            <p:cNvSpPr>
              <a:spLocks/>
            </p:cNvSpPr>
            <p:nvPr/>
          </p:nvSpPr>
          <p:spPr bwMode="auto">
            <a:xfrm>
              <a:off x="892" y="2209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4" name="Freeform 362"/>
            <p:cNvSpPr>
              <a:spLocks/>
            </p:cNvSpPr>
            <p:nvPr/>
          </p:nvSpPr>
          <p:spPr bwMode="auto">
            <a:xfrm>
              <a:off x="908" y="217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5" name="Freeform 363"/>
            <p:cNvSpPr>
              <a:spLocks/>
            </p:cNvSpPr>
            <p:nvPr/>
          </p:nvSpPr>
          <p:spPr bwMode="auto">
            <a:xfrm>
              <a:off x="908" y="217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6" name="Freeform 364"/>
            <p:cNvSpPr>
              <a:spLocks/>
            </p:cNvSpPr>
            <p:nvPr/>
          </p:nvSpPr>
          <p:spPr bwMode="auto">
            <a:xfrm>
              <a:off x="936" y="2181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7" name="Freeform 365"/>
            <p:cNvSpPr>
              <a:spLocks/>
            </p:cNvSpPr>
            <p:nvPr/>
          </p:nvSpPr>
          <p:spPr bwMode="auto">
            <a:xfrm>
              <a:off x="958" y="2198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8" name="Freeform 366"/>
            <p:cNvSpPr>
              <a:spLocks/>
            </p:cNvSpPr>
            <p:nvPr/>
          </p:nvSpPr>
          <p:spPr bwMode="auto">
            <a:xfrm>
              <a:off x="980" y="2209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79" name="Freeform 367"/>
            <p:cNvSpPr>
              <a:spLocks/>
            </p:cNvSpPr>
            <p:nvPr/>
          </p:nvSpPr>
          <p:spPr bwMode="auto">
            <a:xfrm>
              <a:off x="1008" y="2220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0" name="Freeform 368"/>
            <p:cNvSpPr>
              <a:spLocks/>
            </p:cNvSpPr>
            <p:nvPr/>
          </p:nvSpPr>
          <p:spPr bwMode="auto">
            <a:xfrm>
              <a:off x="1019" y="2225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1" name="Freeform 369"/>
            <p:cNvSpPr>
              <a:spLocks/>
            </p:cNvSpPr>
            <p:nvPr/>
          </p:nvSpPr>
          <p:spPr bwMode="auto">
            <a:xfrm>
              <a:off x="1019" y="2225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2" name="Freeform 370"/>
            <p:cNvSpPr>
              <a:spLocks/>
            </p:cNvSpPr>
            <p:nvPr/>
          </p:nvSpPr>
          <p:spPr bwMode="auto">
            <a:xfrm>
              <a:off x="1069" y="2253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3" name="Freeform 371"/>
            <p:cNvSpPr>
              <a:spLocks/>
            </p:cNvSpPr>
            <p:nvPr/>
          </p:nvSpPr>
          <p:spPr bwMode="auto">
            <a:xfrm>
              <a:off x="1074" y="2259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4" name="Freeform 372"/>
            <p:cNvSpPr>
              <a:spLocks/>
            </p:cNvSpPr>
            <p:nvPr/>
          </p:nvSpPr>
          <p:spPr bwMode="auto">
            <a:xfrm>
              <a:off x="1080" y="2286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5" name="Freeform 373"/>
            <p:cNvSpPr>
              <a:spLocks/>
            </p:cNvSpPr>
            <p:nvPr/>
          </p:nvSpPr>
          <p:spPr bwMode="auto">
            <a:xfrm>
              <a:off x="1086" y="2297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6" name="Freeform 374"/>
            <p:cNvSpPr>
              <a:spLocks/>
            </p:cNvSpPr>
            <p:nvPr/>
          </p:nvSpPr>
          <p:spPr bwMode="auto">
            <a:xfrm>
              <a:off x="1091" y="2325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7" name="Freeform 375"/>
            <p:cNvSpPr>
              <a:spLocks/>
            </p:cNvSpPr>
            <p:nvPr/>
          </p:nvSpPr>
          <p:spPr bwMode="auto">
            <a:xfrm>
              <a:off x="1091" y="2331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8" name="Freeform 376"/>
            <p:cNvSpPr>
              <a:spLocks/>
            </p:cNvSpPr>
            <p:nvPr/>
          </p:nvSpPr>
          <p:spPr bwMode="auto">
            <a:xfrm>
              <a:off x="1091" y="2353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89" name="Freeform 377"/>
            <p:cNvSpPr>
              <a:spLocks/>
            </p:cNvSpPr>
            <p:nvPr/>
          </p:nvSpPr>
          <p:spPr bwMode="auto">
            <a:xfrm>
              <a:off x="1102" y="241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90" name="Freeform 378"/>
            <p:cNvSpPr>
              <a:spLocks/>
            </p:cNvSpPr>
            <p:nvPr/>
          </p:nvSpPr>
          <p:spPr bwMode="auto">
            <a:xfrm>
              <a:off x="1108" y="2441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91" name="Freeform 379"/>
            <p:cNvSpPr>
              <a:spLocks/>
            </p:cNvSpPr>
            <p:nvPr/>
          </p:nvSpPr>
          <p:spPr bwMode="auto">
            <a:xfrm>
              <a:off x="1141" y="2535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92" name="Freeform 380"/>
            <p:cNvSpPr>
              <a:spLocks/>
            </p:cNvSpPr>
            <p:nvPr/>
          </p:nvSpPr>
          <p:spPr bwMode="auto">
            <a:xfrm>
              <a:off x="1158" y="2563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</p:grpSp>
      <p:grpSp>
        <p:nvGrpSpPr>
          <p:cNvPr id="3" name="Group 381"/>
          <p:cNvGrpSpPr>
            <a:grpSpLocks/>
          </p:cNvGrpSpPr>
          <p:nvPr/>
        </p:nvGrpSpPr>
        <p:grpSpPr bwMode="auto">
          <a:xfrm>
            <a:off x="2111379" y="1474789"/>
            <a:ext cx="4741863" cy="3165475"/>
            <a:chOff x="1163" y="1705"/>
            <a:chExt cx="2442" cy="1462"/>
          </a:xfrm>
        </p:grpSpPr>
        <p:sp>
          <p:nvSpPr>
            <p:cNvPr id="192894" name="Freeform 382"/>
            <p:cNvSpPr>
              <a:spLocks/>
            </p:cNvSpPr>
            <p:nvPr/>
          </p:nvSpPr>
          <p:spPr bwMode="auto">
            <a:xfrm>
              <a:off x="1163" y="257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95" name="Freeform 383"/>
            <p:cNvSpPr>
              <a:spLocks/>
            </p:cNvSpPr>
            <p:nvPr/>
          </p:nvSpPr>
          <p:spPr bwMode="auto">
            <a:xfrm>
              <a:off x="1191" y="262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96" name="Freeform 384"/>
            <p:cNvSpPr>
              <a:spLocks/>
            </p:cNvSpPr>
            <p:nvPr/>
          </p:nvSpPr>
          <p:spPr bwMode="auto">
            <a:xfrm>
              <a:off x="1218" y="2646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97" name="Freeform 385"/>
            <p:cNvSpPr>
              <a:spLocks/>
            </p:cNvSpPr>
            <p:nvPr/>
          </p:nvSpPr>
          <p:spPr bwMode="auto">
            <a:xfrm>
              <a:off x="1241" y="267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98" name="Freeform 386"/>
            <p:cNvSpPr>
              <a:spLocks/>
            </p:cNvSpPr>
            <p:nvPr/>
          </p:nvSpPr>
          <p:spPr bwMode="auto">
            <a:xfrm>
              <a:off x="1246" y="2679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899" name="Freeform 387"/>
            <p:cNvSpPr>
              <a:spLocks/>
            </p:cNvSpPr>
            <p:nvPr/>
          </p:nvSpPr>
          <p:spPr bwMode="auto">
            <a:xfrm>
              <a:off x="1285" y="2713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0" name="Freeform 388"/>
            <p:cNvSpPr>
              <a:spLocks/>
            </p:cNvSpPr>
            <p:nvPr/>
          </p:nvSpPr>
          <p:spPr bwMode="auto">
            <a:xfrm>
              <a:off x="1296" y="2696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1" name="Freeform 389"/>
            <p:cNvSpPr>
              <a:spLocks/>
            </p:cNvSpPr>
            <p:nvPr/>
          </p:nvSpPr>
          <p:spPr bwMode="auto">
            <a:xfrm>
              <a:off x="1351" y="263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2" name="Freeform 390"/>
            <p:cNvSpPr>
              <a:spLocks/>
            </p:cNvSpPr>
            <p:nvPr/>
          </p:nvSpPr>
          <p:spPr bwMode="auto">
            <a:xfrm>
              <a:off x="1357" y="262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3" name="Freeform 391"/>
            <p:cNvSpPr>
              <a:spLocks/>
            </p:cNvSpPr>
            <p:nvPr/>
          </p:nvSpPr>
          <p:spPr bwMode="auto">
            <a:xfrm>
              <a:off x="1374" y="2547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4" name="Freeform 392"/>
            <p:cNvSpPr>
              <a:spLocks/>
            </p:cNvSpPr>
            <p:nvPr/>
          </p:nvSpPr>
          <p:spPr bwMode="auto">
            <a:xfrm>
              <a:off x="1379" y="2524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5" name="Freeform 393"/>
            <p:cNvSpPr>
              <a:spLocks/>
            </p:cNvSpPr>
            <p:nvPr/>
          </p:nvSpPr>
          <p:spPr bwMode="auto">
            <a:xfrm>
              <a:off x="1390" y="2491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6" name="Freeform 394"/>
            <p:cNvSpPr>
              <a:spLocks/>
            </p:cNvSpPr>
            <p:nvPr/>
          </p:nvSpPr>
          <p:spPr bwMode="auto">
            <a:xfrm>
              <a:off x="1401" y="244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7" name="Freeform 395"/>
            <p:cNvSpPr>
              <a:spLocks/>
            </p:cNvSpPr>
            <p:nvPr/>
          </p:nvSpPr>
          <p:spPr bwMode="auto">
            <a:xfrm>
              <a:off x="1412" y="2397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8" name="Freeform 396"/>
            <p:cNvSpPr>
              <a:spLocks/>
            </p:cNvSpPr>
            <p:nvPr/>
          </p:nvSpPr>
          <p:spPr bwMode="auto">
            <a:xfrm>
              <a:off x="1434" y="2308"/>
              <a:ext cx="34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09" name="Freeform 397"/>
            <p:cNvSpPr>
              <a:spLocks/>
            </p:cNvSpPr>
            <p:nvPr/>
          </p:nvSpPr>
          <p:spPr bwMode="auto">
            <a:xfrm>
              <a:off x="1440" y="2297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0" name="Freeform 398"/>
            <p:cNvSpPr>
              <a:spLocks/>
            </p:cNvSpPr>
            <p:nvPr/>
          </p:nvSpPr>
          <p:spPr bwMode="auto">
            <a:xfrm>
              <a:off x="1451" y="226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1" name="Freeform 399"/>
            <p:cNvSpPr>
              <a:spLocks/>
            </p:cNvSpPr>
            <p:nvPr/>
          </p:nvSpPr>
          <p:spPr bwMode="auto">
            <a:xfrm>
              <a:off x="1473" y="2220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2" name="Freeform 400"/>
            <p:cNvSpPr>
              <a:spLocks/>
            </p:cNvSpPr>
            <p:nvPr/>
          </p:nvSpPr>
          <p:spPr bwMode="auto">
            <a:xfrm>
              <a:off x="1495" y="227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3" name="Freeform 401"/>
            <p:cNvSpPr>
              <a:spLocks/>
            </p:cNvSpPr>
            <p:nvPr/>
          </p:nvSpPr>
          <p:spPr bwMode="auto">
            <a:xfrm>
              <a:off x="1512" y="2303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4" name="Freeform 402"/>
            <p:cNvSpPr>
              <a:spLocks/>
            </p:cNvSpPr>
            <p:nvPr/>
          </p:nvSpPr>
          <p:spPr bwMode="auto">
            <a:xfrm>
              <a:off x="1518" y="231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5" name="Freeform 403"/>
            <p:cNvSpPr>
              <a:spLocks/>
            </p:cNvSpPr>
            <p:nvPr/>
          </p:nvSpPr>
          <p:spPr bwMode="auto">
            <a:xfrm>
              <a:off x="1540" y="2403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6" name="Freeform 404"/>
            <p:cNvSpPr>
              <a:spLocks/>
            </p:cNvSpPr>
            <p:nvPr/>
          </p:nvSpPr>
          <p:spPr bwMode="auto">
            <a:xfrm>
              <a:off x="1567" y="2441"/>
              <a:ext cx="34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7" name="Freeform 405"/>
            <p:cNvSpPr>
              <a:spLocks/>
            </p:cNvSpPr>
            <p:nvPr/>
          </p:nvSpPr>
          <p:spPr bwMode="auto">
            <a:xfrm>
              <a:off x="1601" y="2491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8" name="Freeform 406"/>
            <p:cNvSpPr>
              <a:spLocks/>
            </p:cNvSpPr>
            <p:nvPr/>
          </p:nvSpPr>
          <p:spPr bwMode="auto">
            <a:xfrm>
              <a:off x="1601" y="2497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19" name="Freeform 407"/>
            <p:cNvSpPr>
              <a:spLocks/>
            </p:cNvSpPr>
            <p:nvPr/>
          </p:nvSpPr>
          <p:spPr bwMode="auto">
            <a:xfrm>
              <a:off x="1601" y="2530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0" name="Freeform 408"/>
            <p:cNvSpPr>
              <a:spLocks/>
            </p:cNvSpPr>
            <p:nvPr/>
          </p:nvSpPr>
          <p:spPr bwMode="auto">
            <a:xfrm>
              <a:off x="1606" y="2535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1" name="Freeform 409"/>
            <p:cNvSpPr>
              <a:spLocks/>
            </p:cNvSpPr>
            <p:nvPr/>
          </p:nvSpPr>
          <p:spPr bwMode="auto">
            <a:xfrm>
              <a:off x="1606" y="2541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2" name="Freeform 410"/>
            <p:cNvSpPr>
              <a:spLocks/>
            </p:cNvSpPr>
            <p:nvPr/>
          </p:nvSpPr>
          <p:spPr bwMode="auto">
            <a:xfrm>
              <a:off x="1606" y="2552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3" name="Freeform 411"/>
            <p:cNvSpPr>
              <a:spLocks/>
            </p:cNvSpPr>
            <p:nvPr/>
          </p:nvSpPr>
          <p:spPr bwMode="auto">
            <a:xfrm>
              <a:off x="1606" y="2585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4" name="Freeform 412"/>
            <p:cNvSpPr>
              <a:spLocks/>
            </p:cNvSpPr>
            <p:nvPr/>
          </p:nvSpPr>
          <p:spPr bwMode="auto">
            <a:xfrm>
              <a:off x="1628" y="267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5" name="Freeform 413"/>
            <p:cNvSpPr>
              <a:spLocks/>
            </p:cNvSpPr>
            <p:nvPr/>
          </p:nvSpPr>
          <p:spPr bwMode="auto">
            <a:xfrm>
              <a:off x="1645" y="2768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6" name="Freeform 414"/>
            <p:cNvSpPr>
              <a:spLocks/>
            </p:cNvSpPr>
            <p:nvPr/>
          </p:nvSpPr>
          <p:spPr bwMode="auto">
            <a:xfrm>
              <a:off x="1656" y="2785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7" name="Freeform 415"/>
            <p:cNvSpPr>
              <a:spLocks/>
            </p:cNvSpPr>
            <p:nvPr/>
          </p:nvSpPr>
          <p:spPr bwMode="auto">
            <a:xfrm>
              <a:off x="1695" y="2857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8" name="Freeform 416"/>
            <p:cNvSpPr>
              <a:spLocks/>
            </p:cNvSpPr>
            <p:nvPr/>
          </p:nvSpPr>
          <p:spPr bwMode="auto">
            <a:xfrm>
              <a:off x="1711" y="289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29" name="Freeform 417"/>
            <p:cNvSpPr>
              <a:spLocks/>
            </p:cNvSpPr>
            <p:nvPr/>
          </p:nvSpPr>
          <p:spPr bwMode="auto">
            <a:xfrm>
              <a:off x="1733" y="2951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0" name="Freeform 418"/>
            <p:cNvSpPr>
              <a:spLocks/>
            </p:cNvSpPr>
            <p:nvPr/>
          </p:nvSpPr>
          <p:spPr bwMode="auto">
            <a:xfrm>
              <a:off x="1761" y="298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1" name="Freeform 419"/>
            <p:cNvSpPr>
              <a:spLocks/>
            </p:cNvSpPr>
            <p:nvPr/>
          </p:nvSpPr>
          <p:spPr bwMode="auto">
            <a:xfrm>
              <a:off x="1805" y="3039"/>
              <a:ext cx="34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2" name="Freeform 420"/>
            <p:cNvSpPr>
              <a:spLocks/>
            </p:cNvSpPr>
            <p:nvPr/>
          </p:nvSpPr>
          <p:spPr bwMode="auto">
            <a:xfrm>
              <a:off x="1844" y="313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3" name="Freeform 421"/>
            <p:cNvSpPr>
              <a:spLocks/>
            </p:cNvSpPr>
            <p:nvPr/>
          </p:nvSpPr>
          <p:spPr bwMode="auto">
            <a:xfrm>
              <a:off x="1866" y="3106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4" name="Freeform 422"/>
            <p:cNvSpPr>
              <a:spLocks/>
            </p:cNvSpPr>
            <p:nvPr/>
          </p:nvSpPr>
          <p:spPr bwMode="auto">
            <a:xfrm>
              <a:off x="1922" y="3045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5" name="Freeform 423"/>
            <p:cNvSpPr>
              <a:spLocks/>
            </p:cNvSpPr>
            <p:nvPr/>
          </p:nvSpPr>
          <p:spPr bwMode="auto">
            <a:xfrm>
              <a:off x="1922" y="3039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6" name="Freeform 424"/>
            <p:cNvSpPr>
              <a:spLocks/>
            </p:cNvSpPr>
            <p:nvPr/>
          </p:nvSpPr>
          <p:spPr bwMode="auto">
            <a:xfrm>
              <a:off x="1938" y="2951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7" name="Freeform 425"/>
            <p:cNvSpPr>
              <a:spLocks/>
            </p:cNvSpPr>
            <p:nvPr/>
          </p:nvSpPr>
          <p:spPr bwMode="auto">
            <a:xfrm>
              <a:off x="1938" y="2951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8" name="Freeform 426"/>
            <p:cNvSpPr>
              <a:spLocks/>
            </p:cNvSpPr>
            <p:nvPr/>
          </p:nvSpPr>
          <p:spPr bwMode="auto">
            <a:xfrm>
              <a:off x="1949" y="2857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39" name="Freeform 427"/>
            <p:cNvSpPr>
              <a:spLocks/>
            </p:cNvSpPr>
            <p:nvPr/>
          </p:nvSpPr>
          <p:spPr bwMode="auto">
            <a:xfrm>
              <a:off x="1961" y="2768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0" name="Freeform 428"/>
            <p:cNvSpPr>
              <a:spLocks/>
            </p:cNvSpPr>
            <p:nvPr/>
          </p:nvSpPr>
          <p:spPr bwMode="auto">
            <a:xfrm>
              <a:off x="1977" y="2685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1" name="Freeform 429"/>
            <p:cNvSpPr>
              <a:spLocks/>
            </p:cNvSpPr>
            <p:nvPr/>
          </p:nvSpPr>
          <p:spPr bwMode="auto">
            <a:xfrm>
              <a:off x="1988" y="2635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2" name="Freeform 430"/>
            <p:cNvSpPr>
              <a:spLocks/>
            </p:cNvSpPr>
            <p:nvPr/>
          </p:nvSpPr>
          <p:spPr bwMode="auto">
            <a:xfrm>
              <a:off x="1999" y="2596"/>
              <a:ext cx="34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3" name="Freeform 431"/>
            <p:cNvSpPr>
              <a:spLocks/>
            </p:cNvSpPr>
            <p:nvPr/>
          </p:nvSpPr>
          <p:spPr bwMode="auto">
            <a:xfrm>
              <a:off x="2038" y="2635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4" name="Freeform 432"/>
            <p:cNvSpPr>
              <a:spLocks/>
            </p:cNvSpPr>
            <p:nvPr/>
          </p:nvSpPr>
          <p:spPr bwMode="auto">
            <a:xfrm>
              <a:off x="2044" y="2641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5" name="Freeform 433"/>
            <p:cNvSpPr>
              <a:spLocks/>
            </p:cNvSpPr>
            <p:nvPr/>
          </p:nvSpPr>
          <p:spPr bwMode="auto">
            <a:xfrm>
              <a:off x="2088" y="2685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6" name="Freeform 434"/>
            <p:cNvSpPr>
              <a:spLocks/>
            </p:cNvSpPr>
            <p:nvPr/>
          </p:nvSpPr>
          <p:spPr bwMode="auto">
            <a:xfrm>
              <a:off x="2088" y="2685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7" name="Freeform 435"/>
            <p:cNvSpPr>
              <a:spLocks/>
            </p:cNvSpPr>
            <p:nvPr/>
          </p:nvSpPr>
          <p:spPr bwMode="auto">
            <a:xfrm>
              <a:off x="2188" y="2596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8" name="Freeform 436"/>
            <p:cNvSpPr>
              <a:spLocks/>
            </p:cNvSpPr>
            <p:nvPr/>
          </p:nvSpPr>
          <p:spPr bwMode="auto">
            <a:xfrm>
              <a:off x="2193" y="2596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49" name="Freeform 437"/>
            <p:cNvSpPr>
              <a:spLocks/>
            </p:cNvSpPr>
            <p:nvPr/>
          </p:nvSpPr>
          <p:spPr bwMode="auto">
            <a:xfrm>
              <a:off x="2204" y="2502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0" name="Freeform 438"/>
            <p:cNvSpPr>
              <a:spLocks/>
            </p:cNvSpPr>
            <p:nvPr/>
          </p:nvSpPr>
          <p:spPr bwMode="auto">
            <a:xfrm>
              <a:off x="2210" y="2463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1" name="Freeform 439"/>
            <p:cNvSpPr>
              <a:spLocks/>
            </p:cNvSpPr>
            <p:nvPr/>
          </p:nvSpPr>
          <p:spPr bwMode="auto">
            <a:xfrm>
              <a:off x="2215" y="2414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2" name="Freeform 440"/>
            <p:cNvSpPr>
              <a:spLocks/>
            </p:cNvSpPr>
            <p:nvPr/>
          </p:nvSpPr>
          <p:spPr bwMode="auto">
            <a:xfrm>
              <a:off x="2215" y="2403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3" name="Freeform 441"/>
            <p:cNvSpPr>
              <a:spLocks/>
            </p:cNvSpPr>
            <p:nvPr/>
          </p:nvSpPr>
          <p:spPr bwMode="auto">
            <a:xfrm>
              <a:off x="2226" y="2325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4" name="Freeform 442"/>
            <p:cNvSpPr>
              <a:spLocks/>
            </p:cNvSpPr>
            <p:nvPr/>
          </p:nvSpPr>
          <p:spPr bwMode="auto">
            <a:xfrm>
              <a:off x="2232" y="226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5" name="Freeform 443"/>
            <p:cNvSpPr>
              <a:spLocks/>
            </p:cNvSpPr>
            <p:nvPr/>
          </p:nvSpPr>
          <p:spPr bwMode="auto">
            <a:xfrm>
              <a:off x="2237" y="2236"/>
              <a:ext cx="34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6" name="Freeform 444"/>
            <p:cNvSpPr>
              <a:spLocks/>
            </p:cNvSpPr>
            <p:nvPr/>
          </p:nvSpPr>
          <p:spPr bwMode="auto">
            <a:xfrm>
              <a:off x="2237" y="2209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7" name="Freeform 445"/>
            <p:cNvSpPr>
              <a:spLocks/>
            </p:cNvSpPr>
            <p:nvPr/>
          </p:nvSpPr>
          <p:spPr bwMode="auto">
            <a:xfrm>
              <a:off x="2249" y="2137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8" name="Freeform 446"/>
            <p:cNvSpPr>
              <a:spLocks/>
            </p:cNvSpPr>
            <p:nvPr/>
          </p:nvSpPr>
          <p:spPr bwMode="auto">
            <a:xfrm>
              <a:off x="2254" y="208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59" name="Freeform 447"/>
            <p:cNvSpPr>
              <a:spLocks/>
            </p:cNvSpPr>
            <p:nvPr/>
          </p:nvSpPr>
          <p:spPr bwMode="auto">
            <a:xfrm>
              <a:off x="2260" y="205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0" name="Freeform 448"/>
            <p:cNvSpPr>
              <a:spLocks/>
            </p:cNvSpPr>
            <p:nvPr/>
          </p:nvSpPr>
          <p:spPr bwMode="auto">
            <a:xfrm>
              <a:off x="2260" y="2043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1" name="Freeform 449"/>
            <p:cNvSpPr>
              <a:spLocks/>
            </p:cNvSpPr>
            <p:nvPr/>
          </p:nvSpPr>
          <p:spPr bwMode="auto">
            <a:xfrm>
              <a:off x="2265" y="1993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2" name="Freeform 450"/>
            <p:cNvSpPr>
              <a:spLocks/>
            </p:cNvSpPr>
            <p:nvPr/>
          </p:nvSpPr>
          <p:spPr bwMode="auto">
            <a:xfrm>
              <a:off x="2271" y="195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3" name="Freeform 451"/>
            <p:cNvSpPr>
              <a:spLocks/>
            </p:cNvSpPr>
            <p:nvPr/>
          </p:nvSpPr>
          <p:spPr bwMode="auto">
            <a:xfrm>
              <a:off x="2271" y="1943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4" name="Freeform 452"/>
            <p:cNvSpPr>
              <a:spLocks/>
            </p:cNvSpPr>
            <p:nvPr/>
          </p:nvSpPr>
          <p:spPr bwMode="auto">
            <a:xfrm>
              <a:off x="2282" y="1899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5" name="Freeform 453"/>
            <p:cNvSpPr>
              <a:spLocks/>
            </p:cNvSpPr>
            <p:nvPr/>
          </p:nvSpPr>
          <p:spPr bwMode="auto">
            <a:xfrm>
              <a:off x="2293" y="1799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6" name="Freeform 454"/>
            <p:cNvSpPr>
              <a:spLocks/>
            </p:cNvSpPr>
            <p:nvPr/>
          </p:nvSpPr>
          <p:spPr bwMode="auto">
            <a:xfrm>
              <a:off x="2293" y="1793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7" name="Freeform 455"/>
            <p:cNvSpPr>
              <a:spLocks/>
            </p:cNvSpPr>
            <p:nvPr/>
          </p:nvSpPr>
          <p:spPr bwMode="auto">
            <a:xfrm>
              <a:off x="2309" y="1749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8" name="Freeform 456"/>
            <p:cNvSpPr>
              <a:spLocks/>
            </p:cNvSpPr>
            <p:nvPr/>
          </p:nvSpPr>
          <p:spPr bwMode="auto">
            <a:xfrm>
              <a:off x="2315" y="172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69" name="Freeform 457"/>
            <p:cNvSpPr>
              <a:spLocks/>
            </p:cNvSpPr>
            <p:nvPr/>
          </p:nvSpPr>
          <p:spPr bwMode="auto">
            <a:xfrm>
              <a:off x="2321" y="1705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0" name="Freeform 458"/>
            <p:cNvSpPr>
              <a:spLocks/>
            </p:cNvSpPr>
            <p:nvPr/>
          </p:nvSpPr>
          <p:spPr bwMode="auto">
            <a:xfrm>
              <a:off x="2326" y="1710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1" name="Freeform 459"/>
            <p:cNvSpPr>
              <a:spLocks/>
            </p:cNvSpPr>
            <p:nvPr/>
          </p:nvSpPr>
          <p:spPr bwMode="auto">
            <a:xfrm>
              <a:off x="2354" y="1749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2" name="Freeform 460"/>
            <p:cNvSpPr>
              <a:spLocks/>
            </p:cNvSpPr>
            <p:nvPr/>
          </p:nvSpPr>
          <p:spPr bwMode="auto">
            <a:xfrm>
              <a:off x="2393" y="1793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3" name="Freeform 461"/>
            <p:cNvSpPr>
              <a:spLocks/>
            </p:cNvSpPr>
            <p:nvPr/>
          </p:nvSpPr>
          <p:spPr bwMode="auto">
            <a:xfrm>
              <a:off x="2398" y="1815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4" name="Freeform 462"/>
            <p:cNvSpPr>
              <a:spLocks/>
            </p:cNvSpPr>
            <p:nvPr/>
          </p:nvSpPr>
          <p:spPr bwMode="auto">
            <a:xfrm>
              <a:off x="2398" y="1821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5" name="Freeform 463"/>
            <p:cNvSpPr>
              <a:spLocks/>
            </p:cNvSpPr>
            <p:nvPr/>
          </p:nvSpPr>
          <p:spPr bwMode="auto">
            <a:xfrm>
              <a:off x="2404" y="185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6" name="Freeform 464"/>
            <p:cNvSpPr>
              <a:spLocks/>
            </p:cNvSpPr>
            <p:nvPr/>
          </p:nvSpPr>
          <p:spPr bwMode="auto">
            <a:xfrm>
              <a:off x="2415" y="1899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7" name="Freeform 465"/>
            <p:cNvSpPr>
              <a:spLocks/>
            </p:cNvSpPr>
            <p:nvPr/>
          </p:nvSpPr>
          <p:spPr bwMode="auto">
            <a:xfrm>
              <a:off x="2415" y="190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8" name="Freeform 466"/>
            <p:cNvSpPr>
              <a:spLocks/>
            </p:cNvSpPr>
            <p:nvPr/>
          </p:nvSpPr>
          <p:spPr bwMode="auto">
            <a:xfrm>
              <a:off x="2420" y="1932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79" name="Freeform 467"/>
            <p:cNvSpPr>
              <a:spLocks/>
            </p:cNvSpPr>
            <p:nvPr/>
          </p:nvSpPr>
          <p:spPr bwMode="auto">
            <a:xfrm>
              <a:off x="2431" y="1993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0" name="Freeform 468"/>
            <p:cNvSpPr>
              <a:spLocks/>
            </p:cNvSpPr>
            <p:nvPr/>
          </p:nvSpPr>
          <p:spPr bwMode="auto">
            <a:xfrm>
              <a:off x="2437" y="200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1" name="Freeform 469"/>
            <p:cNvSpPr>
              <a:spLocks/>
            </p:cNvSpPr>
            <p:nvPr/>
          </p:nvSpPr>
          <p:spPr bwMode="auto">
            <a:xfrm>
              <a:off x="2437" y="2009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2" name="Freeform 470"/>
            <p:cNvSpPr>
              <a:spLocks/>
            </p:cNvSpPr>
            <p:nvPr/>
          </p:nvSpPr>
          <p:spPr bwMode="auto">
            <a:xfrm>
              <a:off x="2437" y="2015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3" name="Freeform 471"/>
            <p:cNvSpPr>
              <a:spLocks/>
            </p:cNvSpPr>
            <p:nvPr/>
          </p:nvSpPr>
          <p:spPr bwMode="auto">
            <a:xfrm>
              <a:off x="2453" y="207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4" name="Freeform 472"/>
            <p:cNvSpPr>
              <a:spLocks/>
            </p:cNvSpPr>
            <p:nvPr/>
          </p:nvSpPr>
          <p:spPr bwMode="auto">
            <a:xfrm>
              <a:off x="2459" y="2098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5" name="Freeform 473"/>
            <p:cNvSpPr>
              <a:spLocks/>
            </p:cNvSpPr>
            <p:nvPr/>
          </p:nvSpPr>
          <p:spPr bwMode="auto">
            <a:xfrm>
              <a:off x="2470" y="2192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6" name="Freeform 474"/>
            <p:cNvSpPr>
              <a:spLocks/>
            </p:cNvSpPr>
            <p:nvPr/>
          </p:nvSpPr>
          <p:spPr bwMode="auto">
            <a:xfrm>
              <a:off x="2476" y="2198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7" name="Freeform 475"/>
            <p:cNvSpPr>
              <a:spLocks/>
            </p:cNvSpPr>
            <p:nvPr/>
          </p:nvSpPr>
          <p:spPr bwMode="auto">
            <a:xfrm>
              <a:off x="2476" y="2203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8" name="Freeform 476"/>
            <p:cNvSpPr>
              <a:spLocks/>
            </p:cNvSpPr>
            <p:nvPr/>
          </p:nvSpPr>
          <p:spPr bwMode="auto">
            <a:xfrm>
              <a:off x="2481" y="2275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89" name="Freeform 477"/>
            <p:cNvSpPr>
              <a:spLocks/>
            </p:cNvSpPr>
            <p:nvPr/>
          </p:nvSpPr>
          <p:spPr bwMode="auto">
            <a:xfrm>
              <a:off x="2481" y="2281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0" name="Freeform 478"/>
            <p:cNvSpPr>
              <a:spLocks/>
            </p:cNvSpPr>
            <p:nvPr/>
          </p:nvSpPr>
          <p:spPr bwMode="auto">
            <a:xfrm>
              <a:off x="2487" y="2319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1" name="Freeform 479"/>
            <p:cNvSpPr>
              <a:spLocks/>
            </p:cNvSpPr>
            <p:nvPr/>
          </p:nvSpPr>
          <p:spPr bwMode="auto">
            <a:xfrm>
              <a:off x="2487" y="2331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2" name="Freeform 480"/>
            <p:cNvSpPr>
              <a:spLocks/>
            </p:cNvSpPr>
            <p:nvPr/>
          </p:nvSpPr>
          <p:spPr bwMode="auto">
            <a:xfrm>
              <a:off x="2498" y="2369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3" name="Freeform 481"/>
            <p:cNvSpPr>
              <a:spLocks/>
            </p:cNvSpPr>
            <p:nvPr/>
          </p:nvSpPr>
          <p:spPr bwMode="auto">
            <a:xfrm>
              <a:off x="2514" y="2469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4" name="Freeform 482"/>
            <p:cNvSpPr>
              <a:spLocks/>
            </p:cNvSpPr>
            <p:nvPr/>
          </p:nvSpPr>
          <p:spPr bwMode="auto">
            <a:xfrm>
              <a:off x="2537" y="2541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5" name="Freeform 483"/>
            <p:cNvSpPr>
              <a:spLocks/>
            </p:cNvSpPr>
            <p:nvPr/>
          </p:nvSpPr>
          <p:spPr bwMode="auto">
            <a:xfrm>
              <a:off x="2548" y="2569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6" name="Freeform 484"/>
            <p:cNvSpPr>
              <a:spLocks/>
            </p:cNvSpPr>
            <p:nvPr/>
          </p:nvSpPr>
          <p:spPr bwMode="auto">
            <a:xfrm>
              <a:off x="2609" y="2524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7" name="Freeform 485"/>
            <p:cNvSpPr>
              <a:spLocks/>
            </p:cNvSpPr>
            <p:nvPr/>
          </p:nvSpPr>
          <p:spPr bwMode="auto">
            <a:xfrm>
              <a:off x="2636" y="249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8" name="Freeform 486"/>
            <p:cNvSpPr>
              <a:spLocks/>
            </p:cNvSpPr>
            <p:nvPr/>
          </p:nvSpPr>
          <p:spPr bwMode="auto">
            <a:xfrm>
              <a:off x="2636" y="249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2999" name="Freeform 487"/>
            <p:cNvSpPr>
              <a:spLocks/>
            </p:cNvSpPr>
            <p:nvPr/>
          </p:nvSpPr>
          <p:spPr bwMode="auto">
            <a:xfrm>
              <a:off x="2681" y="2463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0" name="Freeform 488"/>
            <p:cNvSpPr>
              <a:spLocks/>
            </p:cNvSpPr>
            <p:nvPr/>
          </p:nvSpPr>
          <p:spPr bwMode="auto">
            <a:xfrm>
              <a:off x="2692" y="2430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1" name="Freeform 489"/>
            <p:cNvSpPr>
              <a:spLocks/>
            </p:cNvSpPr>
            <p:nvPr/>
          </p:nvSpPr>
          <p:spPr bwMode="auto">
            <a:xfrm>
              <a:off x="2692" y="2425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2" name="Freeform 490"/>
            <p:cNvSpPr>
              <a:spLocks/>
            </p:cNvSpPr>
            <p:nvPr/>
          </p:nvSpPr>
          <p:spPr bwMode="auto">
            <a:xfrm>
              <a:off x="2708" y="236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3" name="Freeform 491"/>
            <p:cNvSpPr>
              <a:spLocks/>
            </p:cNvSpPr>
            <p:nvPr/>
          </p:nvSpPr>
          <p:spPr bwMode="auto">
            <a:xfrm>
              <a:off x="2725" y="2347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4" name="Freeform 492"/>
            <p:cNvSpPr>
              <a:spLocks/>
            </p:cNvSpPr>
            <p:nvPr/>
          </p:nvSpPr>
          <p:spPr bwMode="auto">
            <a:xfrm>
              <a:off x="2775" y="231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5" name="Freeform 493"/>
            <p:cNvSpPr>
              <a:spLocks/>
            </p:cNvSpPr>
            <p:nvPr/>
          </p:nvSpPr>
          <p:spPr bwMode="auto">
            <a:xfrm>
              <a:off x="2786" y="2308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6" name="Freeform 494"/>
            <p:cNvSpPr>
              <a:spLocks/>
            </p:cNvSpPr>
            <p:nvPr/>
          </p:nvSpPr>
          <p:spPr bwMode="auto">
            <a:xfrm>
              <a:off x="2786" y="2303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7" name="Freeform 495"/>
            <p:cNvSpPr>
              <a:spLocks/>
            </p:cNvSpPr>
            <p:nvPr/>
          </p:nvSpPr>
          <p:spPr bwMode="auto">
            <a:xfrm>
              <a:off x="2797" y="2297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8" name="Freeform 496"/>
            <p:cNvSpPr>
              <a:spLocks/>
            </p:cNvSpPr>
            <p:nvPr/>
          </p:nvSpPr>
          <p:spPr bwMode="auto">
            <a:xfrm>
              <a:off x="2819" y="2281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09" name="Freeform 497"/>
            <p:cNvSpPr>
              <a:spLocks/>
            </p:cNvSpPr>
            <p:nvPr/>
          </p:nvSpPr>
          <p:spPr bwMode="auto">
            <a:xfrm>
              <a:off x="2825" y="2275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0" name="Freeform 498"/>
            <p:cNvSpPr>
              <a:spLocks/>
            </p:cNvSpPr>
            <p:nvPr/>
          </p:nvSpPr>
          <p:spPr bwMode="auto">
            <a:xfrm>
              <a:off x="2841" y="226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1" name="Freeform 499"/>
            <p:cNvSpPr>
              <a:spLocks/>
            </p:cNvSpPr>
            <p:nvPr/>
          </p:nvSpPr>
          <p:spPr bwMode="auto">
            <a:xfrm>
              <a:off x="2847" y="2236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2" name="Freeform 500"/>
            <p:cNvSpPr>
              <a:spLocks/>
            </p:cNvSpPr>
            <p:nvPr/>
          </p:nvSpPr>
          <p:spPr bwMode="auto">
            <a:xfrm>
              <a:off x="2858" y="2181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3" name="Freeform 501"/>
            <p:cNvSpPr>
              <a:spLocks/>
            </p:cNvSpPr>
            <p:nvPr/>
          </p:nvSpPr>
          <p:spPr bwMode="auto">
            <a:xfrm>
              <a:off x="2863" y="217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4" name="Freeform 502"/>
            <p:cNvSpPr>
              <a:spLocks/>
            </p:cNvSpPr>
            <p:nvPr/>
          </p:nvSpPr>
          <p:spPr bwMode="auto">
            <a:xfrm>
              <a:off x="2869" y="2126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5" name="Freeform 503"/>
            <p:cNvSpPr>
              <a:spLocks/>
            </p:cNvSpPr>
            <p:nvPr/>
          </p:nvSpPr>
          <p:spPr bwMode="auto">
            <a:xfrm>
              <a:off x="2880" y="208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6" name="Freeform 504"/>
            <p:cNvSpPr>
              <a:spLocks/>
            </p:cNvSpPr>
            <p:nvPr/>
          </p:nvSpPr>
          <p:spPr bwMode="auto">
            <a:xfrm>
              <a:off x="2891" y="2026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7" name="Freeform 505"/>
            <p:cNvSpPr>
              <a:spLocks/>
            </p:cNvSpPr>
            <p:nvPr/>
          </p:nvSpPr>
          <p:spPr bwMode="auto">
            <a:xfrm>
              <a:off x="2908" y="1959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8" name="Freeform 506"/>
            <p:cNvSpPr>
              <a:spLocks/>
            </p:cNvSpPr>
            <p:nvPr/>
          </p:nvSpPr>
          <p:spPr bwMode="auto">
            <a:xfrm>
              <a:off x="2908" y="195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19" name="Freeform 507"/>
            <p:cNvSpPr>
              <a:spLocks/>
            </p:cNvSpPr>
            <p:nvPr/>
          </p:nvSpPr>
          <p:spPr bwMode="auto">
            <a:xfrm>
              <a:off x="2913" y="1937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0" name="Freeform 508"/>
            <p:cNvSpPr>
              <a:spLocks/>
            </p:cNvSpPr>
            <p:nvPr/>
          </p:nvSpPr>
          <p:spPr bwMode="auto">
            <a:xfrm>
              <a:off x="2924" y="1948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1" name="Freeform 509"/>
            <p:cNvSpPr>
              <a:spLocks/>
            </p:cNvSpPr>
            <p:nvPr/>
          </p:nvSpPr>
          <p:spPr bwMode="auto">
            <a:xfrm>
              <a:off x="2930" y="1959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2" name="Freeform 510"/>
            <p:cNvSpPr>
              <a:spLocks/>
            </p:cNvSpPr>
            <p:nvPr/>
          </p:nvSpPr>
          <p:spPr bwMode="auto">
            <a:xfrm>
              <a:off x="2930" y="1965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3" name="Freeform 511"/>
            <p:cNvSpPr>
              <a:spLocks/>
            </p:cNvSpPr>
            <p:nvPr/>
          </p:nvSpPr>
          <p:spPr bwMode="auto">
            <a:xfrm>
              <a:off x="2941" y="1976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4" name="Freeform 512"/>
            <p:cNvSpPr>
              <a:spLocks/>
            </p:cNvSpPr>
            <p:nvPr/>
          </p:nvSpPr>
          <p:spPr bwMode="auto">
            <a:xfrm>
              <a:off x="2969" y="2026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5" name="Freeform 513"/>
            <p:cNvSpPr>
              <a:spLocks/>
            </p:cNvSpPr>
            <p:nvPr/>
          </p:nvSpPr>
          <p:spPr bwMode="auto">
            <a:xfrm>
              <a:off x="2974" y="203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6" name="Freeform 514"/>
            <p:cNvSpPr>
              <a:spLocks/>
            </p:cNvSpPr>
            <p:nvPr/>
          </p:nvSpPr>
          <p:spPr bwMode="auto">
            <a:xfrm>
              <a:off x="2974" y="2048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7" name="Freeform 515"/>
            <p:cNvSpPr>
              <a:spLocks/>
            </p:cNvSpPr>
            <p:nvPr/>
          </p:nvSpPr>
          <p:spPr bwMode="auto">
            <a:xfrm>
              <a:off x="2974" y="205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8" name="Freeform 516"/>
            <p:cNvSpPr>
              <a:spLocks/>
            </p:cNvSpPr>
            <p:nvPr/>
          </p:nvSpPr>
          <p:spPr bwMode="auto">
            <a:xfrm>
              <a:off x="2980" y="2098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29" name="Freeform 517"/>
            <p:cNvSpPr>
              <a:spLocks/>
            </p:cNvSpPr>
            <p:nvPr/>
          </p:nvSpPr>
          <p:spPr bwMode="auto">
            <a:xfrm>
              <a:off x="2980" y="2103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0" name="Freeform 518"/>
            <p:cNvSpPr>
              <a:spLocks/>
            </p:cNvSpPr>
            <p:nvPr/>
          </p:nvSpPr>
          <p:spPr bwMode="auto">
            <a:xfrm>
              <a:off x="2985" y="2126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1" name="Freeform 519"/>
            <p:cNvSpPr>
              <a:spLocks/>
            </p:cNvSpPr>
            <p:nvPr/>
          </p:nvSpPr>
          <p:spPr bwMode="auto">
            <a:xfrm>
              <a:off x="2991" y="2159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2" name="Freeform 520"/>
            <p:cNvSpPr>
              <a:spLocks/>
            </p:cNvSpPr>
            <p:nvPr/>
          </p:nvSpPr>
          <p:spPr bwMode="auto">
            <a:xfrm>
              <a:off x="2996" y="221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3" name="Freeform 521"/>
            <p:cNvSpPr>
              <a:spLocks/>
            </p:cNvSpPr>
            <p:nvPr/>
          </p:nvSpPr>
          <p:spPr bwMode="auto">
            <a:xfrm>
              <a:off x="2996" y="2220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4" name="Freeform 522"/>
            <p:cNvSpPr>
              <a:spLocks/>
            </p:cNvSpPr>
            <p:nvPr/>
          </p:nvSpPr>
          <p:spPr bwMode="auto">
            <a:xfrm>
              <a:off x="3007" y="2264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5" name="Freeform 523"/>
            <p:cNvSpPr>
              <a:spLocks/>
            </p:cNvSpPr>
            <p:nvPr/>
          </p:nvSpPr>
          <p:spPr bwMode="auto">
            <a:xfrm>
              <a:off x="3013" y="2303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6" name="Freeform 524"/>
            <p:cNvSpPr>
              <a:spLocks/>
            </p:cNvSpPr>
            <p:nvPr/>
          </p:nvSpPr>
          <p:spPr bwMode="auto">
            <a:xfrm>
              <a:off x="3035" y="239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7" name="Freeform 525"/>
            <p:cNvSpPr>
              <a:spLocks/>
            </p:cNvSpPr>
            <p:nvPr/>
          </p:nvSpPr>
          <p:spPr bwMode="auto">
            <a:xfrm>
              <a:off x="3079" y="248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8" name="Freeform 526"/>
            <p:cNvSpPr>
              <a:spLocks/>
            </p:cNvSpPr>
            <p:nvPr/>
          </p:nvSpPr>
          <p:spPr bwMode="auto">
            <a:xfrm>
              <a:off x="3107" y="244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39" name="Freeform 527"/>
            <p:cNvSpPr>
              <a:spLocks/>
            </p:cNvSpPr>
            <p:nvPr/>
          </p:nvSpPr>
          <p:spPr bwMode="auto">
            <a:xfrm>
              <a:off x="3157" y="2391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0" name="Freeform 528"/>
            <p:cNvSpPr>
              <a:spLocks/>
            </p:cNvSpPr>
            <p:nvPr/>
          </p:nvSpPr>
          <p:spPr bwMode="auto">
            <a:xfrm>
              <a:off x="3168" y="2386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1" name="Freeform 529"/>
            <p:cNvSpPr>
              <a:spLocks/>
            </p:cNvSpPr>
            <p:nvPr/>
          </p:nvSpPr>
          <p:spPr bwMode="auto">
            <a:xfrm>
              <a:off x="3179" y="2331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2" name="Freeform 530"/>
            <p:cNvSpPr>
              <a:spLocks/>
            </p:cNvSpPr>
            <p:nvPr/>
          </p:nvSpPr>
          <p:spPr bwMode="auto">
            <a:xfrm>
              <a:off x="3185" y="2292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3" name="Freeform 531"/>
            <p:cNvSpPr>
              <a:spLocks/>
            </p:cNvSpPr>
            <p:nvPr/>
          </p:nvSpPr>
          <p:spPr bwMode="auto">
            <a:xfrm>
              <a:off x="3185" y="2292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4" name="Freeform 532"/>
            <p:cNvSpPr>
              <a:spLocks/>
            </p:cNvSpPr>
            <p:nvPr/>
          </p:nvSpPr>
          <p:spPr bwMode="auto">
            <a:xfrm>
              <a:off x="3190" y="2242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5" name="Freeform 533"/>
            <p:cNvSpPr>
              <a:spLocks/>
            </p:cNvSpPr>
            <p:nvPr/>
          </p:nvSpPr>
          <p:spPr bwMode="auto">
            <a:xfrm>
              <a:off x="3201" y="2192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6" name="Freeform 534"/>
            <p:cNvSpPr>
              <a:spLocks/>
            </p:cNvSpPr>
            <p:nvPr/>
          </p:nvSpPr>
          <p:spPr bwMode="auto">
            <a:xfrm>
              <a:off x="3207" y="2153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7" name="Freeform 535"/>
            <p:cNvSpPr>
              <a:spLocks/>
            </p:cNvSpPr>
            <p:nvPr/>
          </p:nvSpPr>
          <p:spPr bwMode="auto">
            <a:xfrm>
              <a:off x="3218" y="2103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8" name="Freeform 536"/>
            <p:cNvSpPr>
              <a:spLocks/>
            </p:cNvSpPr>
            <p:nvPr/>
          </p:nvSpPr>
          <p:spPr bwMode="auto">
            <a:xfrm>
              <a:off x="3223" y="2081"/>
              <a:ext cx="34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49" name="Freeform 537"/>
            <p:cNvSpPr>
              <a:spLocks/>
            </p:cNvSpPr>
            <p:nvPr/>
          </p:nvSpPr>
          <p:spPr bwMode="auto">
            <a:xfrm>
              <a:off x="3229" y="205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0" name="Freeform 538"/>
            <p:cNvSpPr>
              <a:spLocks/>
            </p:cNvSpPr>
            <p:nvPr/>
          </p:nvSpPr>
          <p:spPr bwMode="auto">
            <a:xfrm>
              <a:off x="3229" y="2054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1" name="Freeform 539"/>
            <p:cNvSpPr>
              <a:spLocks/>
            </p:cNvSpPr>
            <p:nvPr/>
          </p:nvSpPr>
          <p:spPr bwMode="auto">
            <a:xfrm>
              <a:off x="3240" y="2015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2" name="Freeform 540"/>
            <p:cNvSpPr>
              <a:spLocks/>
            </p:cNvSpPr>
            <p:nvPr/>
          </p:nvSpPr>
          <p:spPr bwMode="auto">
            <a:xfrm>
              <a:off x="3245" y="2026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3" name="Freeform 541"/>
            <p:cNvSpPr>
              <a:spLocks/>
            </p:cNvSpPr>
            <p:nvPr/>
          </p:nvSpPr>
          <p:spPr bwMode="auto">
            <a:xfrm>
              <a:off x="3251" y="2043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4" name="Freeform 542"/>
            <p:cNvSpPr>
              <a:spLocks/>
            </p:cNvSpPr>
            <p:nvPr/>
          </p:nvSpPr>
          <p:spPr bwMode="auto">
            <a:xfrm>
              <a:off x="3273" y="208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5" name="Freeform 543"/>
            <p:cNvSpPr>
              <a:spLocks/>
            </p:cNvSpPr>
            <p:nvPr/>
          </p:nvSpPr>
          <p:spPr bwMode="auto">
            <a:xfrm>
              <a:off x="3284" y="2103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6" name="Freeform 544"/>
            <p:cNvSpPr>
              <a:spLocks/>
            </p:cNvSpPr>
            <p:nvPr/>
          </p:nvSpPr>
          <p:spPr bwMode="auto">
            <a:xfrm>
              <a:off x="3284" y="2103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7" name="Freeform 545"/>
            <p:cNvSpPr>
              <a:spLocks/>
            </p:cNvSpPr>
            <p:nvPr/>
          </p:nvSpPr>
          <p:spPr bwMode="auto">
            <a:xfrm>
              <a:off x="3284" y="2109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8" name="Freeform 546"/>
            <p:cNvSpPr>
              <a:spLocks/>
            </p:cNvSpPr>
            <p:nvPr/>
          </p:nvSpPr>
          <p:spPr bwMode="auto">
            <a:xfrm>
              <a:off x="3301" y="2170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3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59" name="Freeform 547"/>
            <p:cNvSpPr>
              <a:spLocks/>
            </p:cNvSpPr>
            <p:nvPr/>
          </p:nvSpPr>
          <p:spPr bwMode="auto">
            <a:xfrm>
              <a:off x="3306" y="2187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0" name="Freeform 548"/>
            <p:cNvSpPr>
              <a:spLocks/>
            </p:cNvSpPr>
            <p:nvPr/>
          </p:nvSpPr>
          <p:spPr bwMode="auto">
            <a:xfrm>
              <a:off x="3306" y="2192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1" name="Freeform 549"/>
            <p:cNvSpPr>
              <a:spLocks/>
            </p:cNvSpPr>
            <p:nvPr/>
          </p:nvSpPr>
          <p:spPr bwMode="auto">
            <a:xfrm>
              <a:off x="3306" y="2198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2" name="Freeform 550"/>
            <p:cNvSpPr>
              <a:spLocks/>
            </p:cNvSpPr>
            <p:nvPr/>
          </p:nvSpPr>
          <p:spPr bwMode="auto">
            <a:xfrm>
              <a:off x="3306" y="2203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3" name="Freeform 551"/>
            <p:cNvSpPr>
              <a:spLocks/>
            </p:cNvSpPr>
            <p:nvPr/>
          </p:nvSpPr>
          <p:spPr bwMode="auto">
            <a:xfrm>
              <a:off x="3317" y="2303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4" name="Freeform 552"/>
            <p:cNvSpPr>
              <a:spLocks/>
            </p:cNvSpPr>
            <p:nvPr/>
          </p:nvSpPr>
          <p:spPr bwMode="auto">
            <a:xfrm>
              <a:off x="3345" y="239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5" name="Freeform 553"/>
            <p:cNvSpPr>
              <a:spLocks/>
            </p:cNvSpPr>
            <p:nvPr/>
          </p:nvSpPr>
          <p:spPr bwMode="auto">
            <a:xfrm>
              <a:off x="3356" y="2380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6" name="Freeform 554"/>
            <p:cNvSpPr>
              <a:spLocks/>
            </p:cNvSpPr>
            <p:nvPr/>
          </p:nvSpPr>
          <p:spPr bwMode="auto">
            <a:xfrm>
              <a:off x="3378" y="2358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7" name="Freeform 555"/>
            <p:cNvSpPr>
              <a:spLocks/>
            </p:cNvSpPr>
            <p:nvPr/>
          </p:nvSpPr>
          <p:spPr bwMode="auto">
            <a:xfrm>
              <a:off x="3378" y="2358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8" name="Freeform 556"/>
            <p:cNvSpPr>
              <a:spLocks/>
            </p:cNvSpPr>
            <p:nvPr/>
          </p:nvSpPr>
          <p:spPr bwMode="auto">
            <a:xfrm>
              <a:off x="3428" y="2308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69" name="Freeform 557"/>
            <p:cNvSpPr>
              <a:spLocks/>
            </p:cNvSpPr>
            <p:nvPr/>
          </p:nvSpPr>
          <p:spPr bwMode="auto">
            <a:xfrm>
              <a:off x="3434" y="2308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0" name="Freeform 558"/>
            <p:cNvSpPr>
              <a:spLocks/>
            </p:cNvSpPr>
            <p:nvPr/>
          </p:nvSpPr>
          <p:spPr bwMode="auto">
            <a:xfrm>
              <a:off x="3439" y="2275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1" name="Freeform 559"/>
            <p:cNvSpPr>
              <a:spLocks/>
            </p:cNvSpPr>
            <p:nvPr/>
          </p:nvSpPr>
          <p:spPr bwMode="auto">
            <a:xfrm>
              <a:off x="3439" y="2275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2" name="Freeform 560"/>
            <p:cNvSpPr>
              <a:spLocks/>
            </p:cNvSpPr>
            <p:nvPr/>
          </p:nvSpPr>
          <p:spPr bwMode="auto">
            <a:xfrm>
              <a:off x="3450" y="2220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3" name="Freeform 561"/>
            <p:cNvSpPr>
              <a:spLocks/>
            </p:cNvSpPr>
            <p:nvPr/>
          </p:nvSpPr>
          <p:spPr bwMode="auto">
            <a:xfrm>
              <a:off x="3456" y="2209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4" name="Freeform 562"/>
            <p:cNvSpPr>
              <a:spLocks/>
            </p:cNvSpPr>
            <p:nvPr/>
          </p:nvSpPr>
          <p:spPr bwMode="auto">
            <a:xfrm>
              <a:off x="3461" y="2181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5" name="Freeform 563"/>
            <p:cNvSpPr>
              <a:spLocks/>
            </p:cNvSpPr>
            <p:nvPr/>
          </p:nvSpPr>
          <p:spPr bwMode="auto">
            <a:xfrm>
              <a:off x="3467" y="2153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6" name="Freeform 564"/>
            <p:cNvSpPr>
              <a:spLocks/>
            </p:cNvSpPr>
            <p:nvPr/>
          </p:nvSpPr>
          <p:spPr bwMode="auto">
            <a:xfrm>
              <a:off x="3478" y="2131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7" name="Freeform 565"/>
            <p:cNvSpPr>
              <a:spLocks/>
            </p:cNvSpPr>
            <p:nvPr/>
          </p:nvSpPr>
          <p:spPr bwMode="auto">
            <a:xfrm>
              <a:off x="3489" y="2081"/>
              <a:ext cx="33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4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8" name="Freeform 566"/>
            <p:cNvSpPr>
              <a:spLocks/>
            </p:cNvSpPr>
            <p:nvPr/>
          </p:nvSpPr>
          <p:spPr bwMode="auto">
            <a:xfrm>
              <a:off x="3506" y="2031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79" name="Freeform 567"/>
            <p:cNvSpPr>
              <a:spLocks/>
            </p:cNvSpPr>
            <p:nvPr/>
          </p:nvSpPr>
          <p:spPr bwMode="auto">
            <a:xfrm>
              <a:off x="3506" y="2031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0" name="Freeform 568"/>
            <p:cNvSpPr>
              <a:spLocks/>
            </p:cNvSpPr>
            <p:nvPr/>
          </p:nvSpPr>
          <p:spPr bwMode="auto">
            <a:xfrm>
              <a:off x="3522" y="2048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1" name="Freeform 569"/>
            <p:cNvSpPr>
              <a:spLocks/>
            </p:cNvSpPr>
            <p:nvPr/>
          </p:nvSpPr>
          <p:spPr bwMode="auto">
            <a:xfrm>
              <a:off x="3522" y="2048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2" name="Freeform 570"/>
            <p:cNvSpPr>
              <a:spLocks/>
            </p:cNvSpPr>
            <p:nvPr/>
          </p:nvSpPr>
          <p:spPr bwMode="auto">
            <a:xfrm>
              <a:off x="3522" y="2048"/>
              <a:ext cx="34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3" name="Freeform 571"/>
            <p:cNvSpPr>
              <a:spLocks/>
            </p:cNvSpPr>
            <p:nvPr/>
          </p:nvSpPr>
          <p:spPr bwMode="auto">
            <a:xfrm>
              <a:off x="3528" y="2054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4" name="Freeform 572"/>
            <p:cNvSpPr>
              <a:spLocks/>
            </p:cNvSpPr>
            <p:nvPr/>
          </p:nvSpPr>
          <p:spPr bwMode="auto">
            <a:xfrm>
              <a:off x="3539" y="2059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5" name="Freeform 573"/>
            <p:cNvSpPr>
              <a:spLocks/>
            </p:cNvSpPr>
            <p:nvPr/>
          </p:nvSpPr>
          <p:spPr bwMode="auto">
            <a:xfrm>
              <a:off x="3539" y="2059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6" name="Freeform 574"/>
            <p:cNvSpPr>
              <a:spLocks/>
            </p:cNvSpPr>
            <p:nvPr/>
          </p:nvSpPr>
          <p:spPr bwMode="auto">
            <a:xfrm>
              <a:off x="3545" y="2065"/>
              <a:ext cx="33" cy="3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16" y="33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7" name="Freeform 575"/>
            <p:cNvSpPr>
              <a:spLocks/>
            </p:cNvSpPr>
            <p:nvPr/>
          </p:nvSpPr>
          <p:spPr bwMode="auto">
            <a:xfrm>
              <a:off x="3550" y="2070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8" name="Freeform 576"/>
            <p:cNvSpPr>
              <a:spLocks/>
            </p:cNvSpPr>
            <p:nvPr/>
          </p:nvSpPr>
          <p:spPr bwMode="auto">
            <a:xfrm>
              <a:off x="3561" y="2076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89" name="Freeform 577"/>
            <p:cNvSpPr>
              <a:spLocks/>
            </p:cNvSpPr>
            <p:nvPr/>
          </p:nvSpPr>
          <p:spPr bwMode="auto">
            <a:xfrm>
              <a:off x="3567" y="2081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90" name="Freeform 578"/>
            <p:cNvSpPr>
              <a:spLocks/>
            </p:cNvSpPr>
            <p:nvPr/>
          </p:nvSpPr>
          <p:spPr bwMode="auto">
            <a:xfrm>
              <a:off x="3567" y="2081"/>
              <a:ext cx="33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7"/>
                </a:cxn>
                <a:cxn ang="0">
                  <a:pos x="16" y="34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91" name="Freeform 579"/>
            <p:cNvSpPr>
              <a:spLocks/>
            </p:cNvSpPr>
            <p:nvPr/>
          </p:nvSpPr>
          <p:spPr bwMode="auto">
            <a:xfrm>
              <a:off x="3572" y="208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92" name="Freeform 580"/>
            <p:cNvSpPr>
              <a:spLocks/>
            </p:cNvSpPr>
            <p:nvPr/>
          </p:nvSpPr>
          <p:spPr bwMode="auto">
            <a:xfrm>
              <a:off x="3572" y="208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093" name="Freeform 581"/>
            <p:cNvSpPr>
              <a:spLocks/>
            </p:cNvSpPr>
            <p:nvPr/>
          </p:nvSpPr>
          <p:spPr bwMode="auto">
            <a:xfrm>
              <a:off x="3572" y="2087"/>
              <a:ext cx="33" cy="3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</p:grpSp>
      <p:sp>
        <p:nvSpPr>
          <p:cNvPr id="193094" name="Freeform 582"/>
          <p:cNvSpPr>
            <a:spLocks/>
          </p:cNvSpPr>
          <p:nvPr/>
        </p:nvSpPr>
        <p:spPr bwMode="auto">
          <a:xfrm>
            <a:off x="6800850" y="2312989"/>
            <a:ext cx="65088" cy="730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4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4">
                <a:moveTo>
                  <a:pt x="16" y="0"/>
                </a:moveTo>
                <a:lnTo>
                  <a:pt x="33" y="17"/>
                </a:lnTo>
                <a:lnTo>
                  <a:pt x="16" y="34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095" name="Freeform 583"/>
          <p:cNvSpPr>
            <a:spLocks/>
          </p:cNvSpPr>
          <p:nvPr/>
        </p:nvSpPr>
        <p:spPr bwMode="auto">
          <a:xfrm>
            <a:off x="6823075" y="2325690"/>
            <a:ext cx="63500" cy="7143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3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7"/>
                </a:lnTo>
                <a:lnTo>
                  <a:pt x="16" y="33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096" name="Freeform 584"/>
          <p:cNvSpPr>
            <a:spLocks/>
          </p:cNvSpPr>
          <p:nvPr/>
        </p:nvSpPr>
        <p:spPr bwMode="auto">
          <a:xfrm>
            <a:off x="6823075" y="2325690"/>
            <a:ext cx="63500" cy="7143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3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7"/>
                </a:lnTo>
                <a:lnTo>
                  <a:pt x="16" y="33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097" name="Freeform 585"/>
          <p:cNvSpPr>
            <a:spLocks/>
          </p:cNvSpPr>
          <p:nvPr/>
        </p:nvSpPr>
        <p:spPr bwMode="auto">
          <a:xfrm>
            <a:off x="6832604" y="2336802"/>
            <a:ext cx="66675" cy="7302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4" y="17"/>
              </a:cxn>
              <a:cxn ang="0">
                <a:pos x="17" y="34"/>
              </a:cxn>
              <a:cxn ang="0">
                <a:pos x="0" y="17"/>
              </a:cxn>
              <a:cxn ang="0">
                <a:pos x="17" y="0"/>
              </a:cxn>
            </a:cxnLst>
            <a:rect l="0" t="0" r="r" b="b"/>
            <a:pathLst>
              <a:path w="34" h="34">
                <a:moveTo>
                  <a:pt x="17" y="0"/>
                </a:moveTo>
                <a:lnTo>
                  <a:pt x="34" y="17"/>
                </a:lnTo>
                <a:lnTo>
                  <a:pt x="17" y="34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098" name="Freeform 586"/>
          <p:cNvSpPr>
            <a:spLocks/>
          </p:cNvSpPr>
          <p:nvPr/>
        </p:nvSpPr>
        <p:spPr bwMode="auto">
          <a:xfrm>
            <a:off x="6832604" y="2336802"/>
            <a:ext cx="66675" cy="7302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4" y="17"/>
              </a:cxn>
              <a:cxn ang="0">
                <a:pos x="17" y="34"/>
              </a:cxn>
              <a:cxn ang="0">
                <a:pos x="0" y="17"/>
              </a:cxn>
              <a:cxn ang="0">
                <a:pos x="17" y="0"/>
              </a:cxn>
            </a:cxnLst>
            <a:rect l="0" t="0" r="r" b="b"/>
            <a:pathLst>
              <a:path w="34" h="34">
                <a:moveTo>
                  <a:pt x="17" y="0"/>
                </a:moveTo>
                <a:lnTo>
                  <a:pt x="34" y="17"/>
                </a:lnTo>
                <a:lnTo>
                  <a:pt x="17" y="34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099" name="Freeform 587"/>
          <p:cNvSpPr>
            <a:spLocks/>
          </p:cNvSpPr>
          <p:nvPr/>
        </p:nvSpPr>
        <p:spPr bwMode="auto">
          <a:xfrm>
            <a:off x="6865938" y="2362202"/>
            <a:ext cx="63500" cy="71440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3" y="16"/>
              </a:cxn>
              <a:cxn ang="0">
                <a:pos x="17" y="33"/>
              </a:cxn>
              <a:cxn ang="0">
                <a:pos x="0" y="16"/>
              </a:cxn>
              <a:cxn ang="0">
                <a:pos x="17" y="0"/>
              </a:cxn>
            </a:cxnLst>
            <a:rect l="0" t="0" r="r" b="b"/>
            <a:pathLst>
              <a:path w="33" h="33">
                <a:moveTo>
                  <a:pt x="17" y="0"/>
                </a:moveTo>
                <a:lnTo>
                  <a:pt x="33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0" name="Freeform 588"/>
          <p:cNvSpPr>
            <a:spLocks/>
          </p:cNvSpPr>
          <p:nvPr/>
        </p:nvSpPr>
        <p:spPr bwMode="auto">
          <a:xfrm>
            <a:off x="6877050" y="2373315"/>
            <a:ext cx="63500" cy="7143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3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7"/>
                </a:lnTo>
                <a:lnTo>
                  <a:pt x="16" y="33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1" name="Freeform 589"/>
          <p:cNvSpPr>
            <a:spLocks/>
          </p:cNvSpPr>
          <p:nvPr/>
        </p:nvSpPr>
        <p:spPr bwMode="auto">
          <a:xfrm>
            <a:off x="6877050" y="2397125"/>
            <a:ext cx="63500" cy="7144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3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7"/>
                </a:lnTo>
                <a:lnTo>
                  <a:pt x="16" y="33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2" name="Freeform 590"/>
          <p:cNvSpPr>
            <a:spLocks/>
          </p:cNvSpPr>
          <p:nvPr/>
        </p:nvSpPr>
        <p:spPr bwMode="auto">
          <a:xfrm>
            <a:off x="6899275" y="2457450"/>
            <a:ext cx="63500" cy="7144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6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6"/>
                </a:lnTo>
                <a:lnTo>
                  <a:pt x="16" y="33"/>
                </a:lnTo>
                <a:lnTo>
                  <a:pt x="0" y="16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3" name="Freeform 591"/>
          <p:cNvSpPr>
            <a:spLocks/>
          </p:cNvSpPr>
          <p:nvPr/>
        </p:nvSpPr>
        <p:spPr bwMode="auto">
          <a:xfrm>
            <a:off x="6899275" y="2457450"/>
            <a:ext cx="63500" cy="7144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6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6"/>
                </a:lnTo>
                <a:lnTo>
                  <a:pt x="16" y="33"/>
                </a:lnTo>
                <a:lnTo>
                  <a:pt x="0" y="16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4" name="Freeform 592"/>
          <p:cNvSpPr>
            <a:spLocks/>
          </p:cNvSpPr>
          <p:nvPr/>
        </p:nvSpPr>
        <p:spPr bwMode="auto">
          <a:xfrm>
            <a:off x="6908800" y="2505076"/>
            <a:ext cx="63500" cy="71440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3" y="17"/>
              </a:cxn>
              <a:cxn ang="0">
                <a:pos x="17" y="33"/>
              </a:cxn>
              <a:cxn ang="0">
                <a:pos x="0" y="17"/>
              </a:cxn>
              <a:cxn ang="0">
                <a:pos x="17" y="0"/>
              </a:cxn>
            </a:cxnLst>
            <a:rect l="0" t="0" r="r" b="b"/>
            <a:pathLst>
              <a:path w="33" h="33">
                <a:moveTo>
                  <a:pt x="17" y="0"/>
                </a:moveTo>
                <a:lnTo>
                  <a:pt x="33" y="17"/>
                </a:lnTo>
                <a:lnTo>
                  <a:pt x="17" y="33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5" name="Freeform 593"/>
          <p:cNvSpPr>
            <a:spLocks/>
          </p:cNvSpPr>
          <p:nvPr/>
        </p:nvSpPr>
        <p:spPr bwMode="auto">
          <a:xfrm>
            <a:off x="6908800" y="2519365"/>
            <a:ext cx="63500" cy="7143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3" y="16"/>
              </a:cxn>
              <a:cxn ang="0">
                <a:pos x="17" y="33"/>
              </a:cxn>
              <a:cxn ang="0">
                <a:pos x="0" y="16"/>
              </a:cxn>
              <a:cxn ang="0">
                <a:pos x="17" y="0"/>
              </a:cxn>
            </a:cxnLst>
            <a:rect l="0" t="0" r="r" b="b"/>
            <a:pathLst>
              <a:path w="33" h="33">
                <a:moveTo>
                  <a:pt x="17" y="0"/>
                </a:moveTo>
                <a:lnTo>
                  <a:pt x="33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6" name="Freeform 594"/>
          <p:cNvSpPr>
            <a:spLocks/>
          </p:cNvSpPr>
          <p:nvPr/>
        </p:nvSpPr>
        <p:spPr bwMode="auto">
          <a:xfrm>
            <a:off x="6908800" y="2519365"/>
            <a:ext cx="63500" cy="7143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3" y="16"/>
              </a:cxn>
              <a:cxn ang="0">
                <a:pos x="17" y="33"/>
              </a:cxn>
              <a:cxn ang="0">
                <a:pos x="0" y="16"/>
              </a:cxn>
              <a:cxn ang="0">
                <a:pos x="17" y="0"/>
              </a:cxn>
            </a:cxnLst>
            <a:rect l="0" t="0" r="r" b="b"/>
            <a:pathLst>
              <a:path w="33" h="33">
                <a:moveTo>
                  <a:pt x="17" y="0"/>
                </a:moveTo>
                <a:lnTo>
                  <a:pt x="33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7" name="Freeform 595"/>
          <p:cNvSpPr>
            <a:spLocks/>
          </p:cNvSpPr>
          <p:nvPr/>
        </p:nvSpPr>
        <p:spPr bwMode="auto">
          <a:xfrm>
            <a:off x="6919913" y="2576515"/>
            <a:ext cx="63500" cy="7143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3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7"/>
                </a:lnTo>
                <a:lnTo>
                  <a:pt x="16" y="33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8" name="Freeform 596"/>
          <p:cNvSpPr>
            <a:spLocks/>
          </p:cNvSpPr>
          <p:nvPr/>
        </p:nvSpPr>
        <p:spPr bwMode="auto">
          <a:xfrm>
            <a:off x="6940550" y="2590802"/>
            <a:ext cx="65088" cy="7144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6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6"/>
                </a:lnTo>
                <a:lnTo>
                  <a:pt x="16" y="33"/>
                </a:lnTo>
                <a:lnTo>
                  <a:pt x="0" y="16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09" name="Freeform 597"/>
          <p:cNvSpPr>
            <a:spLocks/>
          </p:cNvSpPr>
          <p:nvPr/>
        </p:nvSpPr>
        <p:spPr bwMode="auto">
          <a:xfrm>
            <a:off x="7038975" y="2698751"/>
            <a:ext cx="63500" cy="7144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6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6"/>
                </a:lnTo>
                <a:lnTo>
                  <a:pt x="16" y="33"/>
                </a:lnTo>
                <a:lnTo>
                  <a:pt x="0" y="16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0" name="Freeform 598"/>
          <p:cNvSpPr>
            <a:spLocks/>
          </p:cNvSpPr>
          <p:nvPr/>
        </p:nvSpPr>
        <p:spPr bwMode="auto">
          <a:xfrm>
            <a:off x="7048500" y="2722566"/>
            <a:ext cx="63500" cy="7143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3" y="16"/>
              </a:cxn>
              <a:cxn ang="0">
                <a:pos x="17" y="33"/>
              </a:cxn>
              <a:cxn ang="0">
                <a:pos x="0" y="16"/>
              </a:cxn>
              <a:cxn ang="0">
                <a:pos x="17" y="0"/>
              </a:cxn>
            </a:cxnLst>
            <a:rect l="0" t="0" r="r" b="b"/>
            <a:pathLst>
              <a:path w="33" h="33">
                <a:moveTo>
                  <a:pt x="17" y="0"/>
                </a:moveTo>
                <a:lnTo>
                  <a:pt x="33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1" name="Freeform 599"/>
          <p:cNvSpPr>
            <a:spLocks/>
          </p:cNvSpPr>
          <p:nvPr/>
        </p:nvSpPr>
        <p:spPr bwMode="auto">
          <a:xfrm>
            <a:off x="7059613" y="2722566"/>
            <a:ext cx="63500" cy="7143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6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6"/>
                </a:lnTo>
                <a:lnTo>
                  <a:pt x="16" y="33"/>
                </a:lnTo>
                <a:lnTo>
                  <a:pt x="0" y="16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2" name="Freeform 600"/>
          <p:cNvSpPr>
            <a:spLocks/>
          </p:cNvSpPr>
          <p:nvPr/>
        </p:nvSpPr>
        <p:spPr bwMode="auto">
          <a:xfrm>
            <a:off x="7091367" y="2770189"/>
            <a:ext cx="65087" cy="7143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4" y="16"/>
              </a:cxn>
              <a:cxn ang="0">
                <a:pos x="17" y="33"/>
              </a:cxn>
              <a:cxn ang="0">
                <a:pos x="0" y="16"/>
              </a:cxn>
              <a:cxn ang="0">
                <a:pos x="17" y="0"/>
              </a:cxn>
            </a:cxnLst>
            <a:rect l="0" t="0" r="r" b="b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3" name="Freeform 601"/>
          <p:cNvSpPr>
            <a:spLocks/>
          </p:cNvSpPr>
          <p:nvPr/>
        </p:nvSpPr>
        <p:spPr bwMode="auto">
          <a:xfrm>
            <a:off x="7091367" y="2770189"/>
            <a:ext cx="65087" cy="7143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4" y="16"/>
              </a:cxn>
              <a:cxn ang="0">
                <a:pos x="17" y="33"/>
              </a:cxn>
              <a:cxn ang="0">
                <a:pos x="0" y="16"/>
              </a:cxn>
              <a:cxn ang="0">
                <a:pos x="17" y="0"/>
              </a:cxn>
            </a:cxnLst>
            <a:rect l="0" t="0" r="r" b="b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4" name="Freeform 602"/>
          <p:cNvSpPr>
            <a:spLocks/>
          </p:cNvSpPr>
          <p:nvPr/>
        </p:nvSpPr>
        <p:spPr bwMode="auto">
          <a:xfrm>
            <a:off x="7091367" y="2770189"/>
            <a:ext cx="65087" cy="7143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4" y="16"/>
              </a:cxn>
              <a:cxn ang="0">
                <a:pos x="17" y="33"/>
              </a:cxn>
              <a:cxn ang="0">
                <a:pos x="0" y="16"/>
              </a:cxn>
              <a:cxn ang="0">
                <a:pos x="17" y="0"/>
              </a:cxn>
            </a:cxnLst>
            <a:rect l="0" t="0" r="r" b="b"/>
            <a:pathLst>
              <a:path w="34" h="33">
                <a:moveTo>
                  <a:pt x="17" y="0"/>
                </a:moveTo>
                <a:lnTo>
                  <a:pt x="34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5" name="Freeform 603"/>
          <p:cNvSpPr>
            <a:spLocks/>
          </p:cNvSpPr>
          <p:nvPr/>
        </p:nvSpPr>
        <p:spPr bwMode="auto">
          <a:xfrm>
            <a:off x="7178675" y="2949575"/>
            <a:ext cx="63500" cy="7144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3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7"/>
                </a:lnTo>
                <a:lnTo>
                  <a:pt x="16" y="33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6" name="Freeform 604"/>
          <p:cNvSpPr>
            <a:spLocks/>
          </p:cNvSpPr>
          <p:nvPr/>
        </p:nvSpPr>
        <p:spPr bwMode="auto">
          <a:xfrm>
            <a:off x="7199317" y="2936878"/>
            <a:ext cx="65087" cy="730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4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4">
                <a:moveTo>
                  <a:pt x="16" y="0"/>
                </a:moveTo>
                <a:lnTo>
                  <a:pt x="33" y="17"/>
                </a:lnTo>
                <a:lnTo>
                  <a:pt x="16" y="34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7" name="Freeform 605"/>
          <p:cNvSpPr>
            <a:spLocks/>
          </p:cNvSpPr>
          <p:nvPr/>
        </p:nvSpPr>
        <p:spPr bwMode="auto">
          <a:xfrm>
            <a:off x="7391404" y="2755901"/>
            <a:ext cx="66675" cy="74614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4" y="17"/>
              </a:cxn>
              <a:cxn ang="0">
                <a:pos x="17" y="34"/>
              </a:cxn>
              <a:cxn ang="0">
                <a:pos x="0" y="17"/>
              </a:cxn>
              <a:cxn ang="0">
                <a:pos x="17" y="0"/>
              </a:cxn>
            </a:cxnLst>
            <a:rect l="0" t="0" r="r" b="b"/>
            <a:pathLst>
              <a:path w="34" h="34">
                <a:moveTo>
                  <a:pt x="17" y="0"/>
                </a:moveTo>
                <a:lnTo>
                  <a:pt x="34" y="17"/>
                </a:lnTo>
                <a:lnTo>
                  <a:pt x="17" y="34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8" name="Freeform 606"/>
          <p:cNvSpPr>
            <a:spLocks/>
          </p:cNvSpPr>
          <p:nvPr/>
        </p:nvSpPr>
        <p:spPr bwMode="auto">
          <a:xfrm>
            <a:off x="7391404" y="2755901"/>
            <a:ext cx="66675" cy="74614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4" y="17"/>
              </a:cxn>
              <a:cxn ang="0">
                <a:pos x="17" y="34"/>
              </a:cxn>
              <a:cxn ang="0">
                <a:pos x="0" y="17"/>
              </a:cxn>
              <a:cxn ang="0">
                <a:pos x="17" y="0"/>
              </a:cxn>
            </a:cxnLst>
            <a:rect l="0" t="0" r="r" b="b"/>
            <a:pathLst>
              <a:path w="34" h="34">
                <a:moveTo>
                  <a:pt x="17" y="0"/>
                </a:moveTo>
                <a:lnTo>
                  <a:pt x="34" y="17"/>
                </a:lnTo>
                <a:lnTo>
                  <a:pt x="17" y="34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19" name="Freeform 607"/>
          <p:cNvSpPr>
            <a:spLocks/>
          </p:cNvSpPr>
          <p:nvPr/>
        </p:nvSpPr>
        <p:spPr bwMode="auto">
          <a:xfrm>
            <a:off x="7488242" y="2830515"/>
            <a:ext cx="65087" cy="7143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3" y="16"/>
              </a:cxn>
              <a:cxn ang="0">
                <a:pos x="17" y="33"/>
              </a:cxn>
              <a:cxn ang="0">
                <a:pos x="0" y="16"/>
              </a:cxn>
              <a:cxn ang="0">
                <a:pos x="17" y="0"/>
              </a:cxn>
            </a:cxnLst>
            <a:rect l="0" t="0" r="r" b="b"/>
            <a:pathLst>
              <a:path w="33" h="33">
                <a:moveTo>
                  <a:pt x="17" y="0"/>
                </a:moveTo>
                <a:lnTo>
                  <a:pt x="33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20" name="Freeform 608"/>
          <p:cNvSpPr>
            <a:spLocks/>
          </p:cNvSpPr>
          <p:nvPr/>
        </p:nvSpPr>
        <p:spPr bwMode="auto">
          <a:xfrm>
            <a:off x="7500938" y="2830515"/>
            <a:ext cx="63500" cy="7143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6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6"/>
                </a:lnTo>
                <a:lnTo>
                  <a:pt x="16" y="33"/>
                </a:lnTo>
                <a:lnTo>
                  <a:pt x="0" y="16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21" name="Freeform 609"/>
          <p:cNvSpPr>
            <a:spLocks/>
          </p:cNvSpPr>
          <p:nvPr/>
        </p:nvSpPr>
        <p:spPr bwMode="auto">
          <a:xfrm>
            <a:off x="7661275" y="2949575"/>
            <a:ext cx="65088" cy="7144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3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7"/>
                </a:lnTo>
                <a:lnTo>
                  <a:pt x="16" y="33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22" name="Freeform 610"/>
          <p:cNvSpPr>
            <a:spLocks/>
          </p:cNvSpPr>
          <p:nvPr/>
        </p:nvSpPr>
        <p:spPr bwMode="auto">
          <a:xfrm>
            <a:off x="7670804" y="2960689"/>
            <a:ext cx="66675" cy="7302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4" y="17"/>
              </a:cxn>
              <a:cxn ang="0">
                <a:pos x="17" y="34"/>
              </a:cxn>
              <a:cxn ang="0">
                <a:pos x="0" y="17"/>
              </a:cxn>
              <a:cxn ang="0">
                <a:pos x="17" y="0"/>
              </a:cxn>
            </a:cxnLst>
            <a:rect l="0" t="0" r="r" b="b"/>
            <a:pathLst>
              <a:path w="34" h="34">
                <a:moveTo>
                  <a:pt x="17" y="0"/>
                </a:moveTo>
                <a:lnTo>
                  <a:pt x="34" y="17"/>
                </a:lnTo>
                <a:lnTo>
                  <a:pt x="17" y="34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23" name="Freeform 611"/>
          <p:cNvSpPr>
            <a:spLocks/>
          </p:cNvSpPr>
          <p:nvPr/>
        </p:nvSpPr>
        <p:spPr bwMode="auto">
          <a:xfrm>
            <a:off x="7683500" y="2949575"/>
            <a:ext cx="63500" cy="7144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3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0"/>
                </a:moveTo>
                <a:lnTo>
                  <a:pt x="33" y="17"/>
                </a:lnTo>
                <a:lnTo>
                  <a:pt x="16" y="33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24" name="Freeform 612"/>
          <p:cNvSpPr>
            <a:spLocks/>
          </p:cNvSpPr>
          <p:nvPr/>
        </p:nvSpPr>
        <p:spPr bwMode="auto">
          <a:xfrm>
            <a:off x="7780338" y="2779714"/>
            <a:ext cx="63500" cy="7461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4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4">
                <a:moveTo>
                  <a:pt x="16" y="0"/>
                </a:moveTo>
                <a:lnTo>
                  <a:pt x="33" y="17"/>
                </a:lnTo>
                <a:lnTo>
                  <a:pt x="16" y="34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25" name="Freeform 613"/>
          <p:cNvSpPr>
            <a:spLocks/>
          </p:cNvSpPr>
          <p:nvPr/>
        </p:nvSpPr>
        <p:spPr bwMode="auto">
          <a:xfrm>
            <a:off x="7789863" y="2755901"/>
            <a:ext cx="63500" cy="74614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3" y="17"/>
              </a:cxn>
              <a:cxn ang="0">
                <a:pos x="17" y="34"/>
              </a:cxn>
              <a:cxn ang="0">
                <a:pos x="0" y="17"/>
              </a:cxn>
              <a:cxn ang="0">
                <a:pos x="17" y="0"/>
              </a:cxn>
            </a:cxnLst>
            <a:rect l="0" t="0" r="r" b="b"/>
            <a:pathLst>
              <a:path w="33" h="34">
                <a:moveTo>
                  <a:pt x="17" y="0"/>
                </a:moveTo>
                <a:lnTo>
                  <a:pt x="33" y="17"/>
                </a:lnTo>
                <a:lnTo>
                  <a:pt x="17" y="34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26" name="Freeform 614"/>
          <p:cNvSpPr>
            <a:spLocks/>
          </p:cNvSpPr>
          <p:nvPr/>
        </p:nvSpPr>
        <p:spPr bwMode="auto">
          <a:xfrm>
            <a:off x="7823200" y="2647951"/>
            <a:ext cx="63500" cy="74614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17"/>
              </a:cxn>
              <a:cxn ang="0">
                <a:pos x="16" y="34"/>
              </a:cxn>
              <a:cxn ang="0">
                <a:pos x="0" y="17"/>
              </a:cxn>
              <a:cxn ang="0">
                <a:pos x="16" y="0"/>
              </a:cxn>
            </a:cxnLst>
            <a:rect l="0" t="0" r="r" b="b"/>
            <a:pathLst>
              <a:path w="33" h="34">
                <a:moveTo>
                  <a:pt x="16" y="0"/>
                </a:moveTo>
                <a:lnTo>
                  <a:pt x="33" y="17"/>
                </a:lnTo>
                <a:lnTo>
                  <a:pt x="16" y="34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27" name="Freeform 615"/>
          <p:cNvSpPr>
            <a:spLocks/>
          </p:cNvSpPr>
          <p:nvPr/>
        </p:nvSpPr>
        <p:spPr bwMode="auto">
          <a:xfrm>
            <a:off x="7843842" y="2590802"/>
            <a:ext cx="65087" cy="71440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3" y="16"/>
              </a:cxn>
              <a:cxn ang="0">
                <a:pos x="17" y="33"/>
              </a:cxn>
              <a:cxn ang="0">
                <a:pos x="0" y="16"/>
              </a:cxn>
              <a:cxn ang="0">
                <a:pos x="17" y="0"/>
              </a:cxn>
            </a:cxnLst>
            <a:rect l="0" t="0" r="r" b="b"/>
            <a:pathLst>
              <a:path w="33" h="33">
                <a:moveTo>
                  <a:pt x="17" y="0"/>
                </a:moveTo>
                <a:lnTo>
                  <a:pt x="33" y="16"/>
                </a:lnTo>
                <a:lnTo>
                  <a:pt x="17" y="33"/>
                </a:lnTo>
                <a:lnTo>
                  <a:pt x="0" y="16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93128" name="Rectangle 616"/>
          <p:cNvSpPr>
            <a:spLocks noChangeArrowheads="1"/>
          </p:cNvSpPr>
          <p:nvPr/>
        </p:nvSpPr>
        <p:spPr bwMode="auto">
          <a:xfrm>
            <a:off x="617538" y="3662366"/>
            <a:ext cx="2083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20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-4</a:t>
            </a:r>
            <a:endParaRPr lang="en-US" sz="2000" b="1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3129" name="Rectangle 617"/>
          <p:cNvSpPr>
            <a:spLocks noChangeArrowheads="1"/>
          </p:cNvSpPr>
          <p:nvPr/>
        </p:nvSpPr>
        <p:spPr bwMode="auto">
          <a:xfrm>
            <a:off x="701675" y="2908303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20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0</a:t>
            </a:r>
            <a:endParaRPr lang="en-US" sz="2000" b="1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3130" name="Rectangle 618"/>
          <p:cNvSpPr>
            <a:spLocks noChangeArrowheads="1"/>
          </p:cNvSpPr>
          <p:nvPr/>
        </p:nvSpPr>
        <p:spPr bwMode="auto">
          <a:xfrm>
            <a:off x="701675" y="2152653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3131" name="Rectangle 619"/>
          <p:cNvSpPr>
            <a:spLocks noChangeArrowheads="1"/>
          </p:cNvSpPr>
          <p:nvPr/>
        </p:nvSpPr>
        <p:spPr bwMode="auto">
          <a:xfrm>
            <a:off x="701675" y="1408116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8</a:t>
            </a:r>
          </a:p>
        </p:txBody>
      </p:sp>
      <p:sp>
        <p:nvSpPr>
          <p:cNvPr id="193132" name="Rectangle 620"/>
          <p:cNvSpPr>
            <a:spLocks noChangeArrowheads="1"/>
          </p:cNvSpPr>
          <p:nvPr/>
        </p:nvSpPr>
        <p:spPr bwMode="auto">
          <a:xfrm>
            <a:off x="895350" y="5005390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193133" name="Rectangle 621"/>
          <p:cNvSpPr>
            <a:spLocks noChangeArrowheads="1"/>
          </p:cNvSpPr>
          <p:nvPr/>
        </p:nvSpPr>
        <p:spPr bwMode="auto">
          <a:xfrm>
            <a:off x="2279650" y="5005390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5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193134" name="Rectangle 622"/>
          <p:cNvSpPr>
            <a:spLocks noChangeArrowheads="1"/>
          </p:cNvSpPr>
          <p:nvPr/>
        </p:nvSpPr>
        <p:spPr bwMode="auto">
          <a:xfrm>
            <a:off x="3581400" y="5005390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193135" name="Rectangle 623"/>
          <p:cNvSpPr>
            <a:spLocks noChangeArrowheads="1"/>
          </p:cNvSpPr>
          <p:nvPr/>
        </p:nvSpPr>
        <p:spPr bwMode="auto">
          <a:xfrm>
            <a:off x="4957763" y="5005390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15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193136" name="Rectangle 624"/>
          <p:cNvSpPr>
            <a:spLocks noChangeArrowheads="1"/>
          </p:cNvSpPr>
          <p:nvPr/>
        </p:nvSpPr>
        <p:spPr bwMode="auto">
          <a:xfrm>
            <a:off x="7761288" y="4989516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25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193137" name="Rectangle 625"/>
          <p:cNvSpPr>
            <a:spLocks noChangeArrowheads="1"/>
          </p:cNvSpPr>
          <p:nvPr/>
        </p:nvSpPr>
        <p:spPr bwMode="auto">
          <a:xfrm>
            <a:off x="6729417" y="4474635"/>
            <a:ext cx="88325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Time (h)</a:t>
            </a:r>
            <a:endParaRPr lang="en-US" sz="2000">
              <a:cs typeface="Arial" pitchFamily="34" charset="0"/>
            </a:endParaRPr>
          </a:p>
        </p:txBody>
      </p:sp>
      <p:sp>
        <p:nvSpPr>
          <p:cNvPr id="193138" name="Rectangle 626"/>
          <p:cNvSpPr>
            <a:spLocks noChangeArrowheads="1"/>
          </p:cNvSpPr>
          <p:nvPr/>
        </p:nvSpPr>
        <p:spPr bwMode="auto">
          <a:xfrm>
            <a:off x="6323013" y="5005390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20</a:t>
            </a:r>
            <a:endParaRPr lang="en-US" sz="2000" b="1">
              <a:cs typeface="Arial" pitchFamily="34" charset="0"/>
            </a:endParaRPr>
          </a:p>
        </p:txBody>
      </p:sp>
      <p:grpSp>
        <p:nvGrpSpPr>
          <p:cNvPr id="4" name="Group 627"/>
          <p:cNvGrpSpPr>
            <a:grpSpLocks/>
          </p:cNvGrpSpPr>
          <p:nvPr/>
        </p:nvGrpSpPr>
        <p:grpSpPr bwMode="auto">
          <a:xfrm>
            <a:off x="962029" y="1973263"/>
            <a:ext cx="6924675" cy="2144712"/>
            <a:chOff x="393" y="1127"/>
            <a:chExt cx="3766" cy="991"/>
          </a:xfrm>
        </p:grpSpPr>
        <p:sp>
          <p:nvSpPr>
            <p:cNvPr id="193140" name="Line 628"/>
            <p:cNvSpPr>
              <a:spLocks noChangeShapeType="1"/>
            </p:cNvSpPr>
            <p:nvPr/>
          </p:nvSpPr>
          <p:spPr bwMode="auto">
            <a:xfrm>
              <a:off x="393" y="2113"/>
              <a:ext cx="6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41" name="Freeform 629"/>
            <p:cNvSpPr>
              <a:spLocks/>
            </p:cNvSpPr>
            <p:nvPr/>
          </p:nvSpPr>
          <p:spPr bwMode="auto">
            <a:xfrm>
              <a:off x="399" y="2113"/>
              <a:ext cx="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2" y="0"/>
                </a:cxn>
              </a:cxnLst>
              <a:rect l="0" t="0" r="r" b="b"/>
              <a:pathLst>
                <a:path w="22">
                  <a:moveTo>
                    <a:pt x="0" y="0"/>
                  </a:moveTo>
                  <a:lnTo>
                    <a:pt x="11" y="0"/>
                  </a:lnTo>
                  <a:lnTo>
                    <a:pt x="22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42" name="Freeform 630"/>
            <p:cNvSpPr>
              <a:spLocks/>
            </p:cNvSpPr>
            <p:nvPr/>
          </p:nvSpPr>
          <p:spPr bwMode="auto">
            <a:xfrm>
              <a:off x="421" y="2113"/>
              <a:ext cx="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33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17" y="0"/>
                  </a:lnTo>
                  <a:lnTo>
                    <a:pt x="33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43" name="Freeform 631"/>
            <p:cNvSpPr>
              <a:spLocks/>
            </p:cNvSpPr>
            <p:nvPr/>
          </p:nvSpPr>
          <p:spPr bwMode="auto">
            <a:xfrm>
              <a:off x="454" y="211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39" y="0"/>
                </a:cxn>
                <a:cxn ang="0">
                  <a:pos x="50" y="0"/>
                </a:cxn>
              </a:cxnLst>
              <a:rect l="0" t="0" r="r" b="b"/>
              <a:pathLst>
                <a:path w="50">
                  <a:moveTo>
                    <a:pt x="0" y="0"/>
                  </a:moveTo>
                  <a:lnTo>
                    <a:pt x="28" y="0"/>
                  </a:lnTo>
                  <a:lnTo>
                    <a:pt x="39" y="0"/>
                  </a:lnTo>
                  <a:lnTo>
                    <a:pt x="50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44" name="Freeform 632"/>
            <p:cNvSpPr>
              <a:spLocks/>
            </p:cNvSpPr>
            <p:nvPr/>
          </p:nvSpPr>
          <p:spPr bwMode="auto">
            <a:xfrm>
              <a:off x="504" y="2113"/>
              <a:ext cx="1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7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1" y="0"/>
                  </a:lnTo>
                  <a:lnTo>
                    <a:pt x="17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45" name="Line 633"/>
            <p:cNvSpPr>
              <a:spLocks noChangeShapeType="1"/>
            </p:cNvSpPr>
            <p:nvPr/>
          </p:nvSpPr>
          <p:spPr bwMode="auto">
            <a:xfrm>
              <a:off x="521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46" name="Line 634"/>
            <p:cNvSpPr>
              <a:spLocks noChangeShapeType="1"/>
            </p:cNvSpPr>
            <p:nvPr/>
          </p:nvSpPr>
          <p:spPr bwMode="auto">
            <a:xfrm>
              <a:off x="521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47" name="Freeform 635"/>
            <p:cNvSpPr>
              <a:spLocks/>
            </p:cNvSpPr>
            <p:nvPr/>
          </p:nvSpPr>
          <p:spPr bwMode="auto">
            <a:xfrm>
              <a:off x="521" y="211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48" name="Line 636"/>
            <p:cNvSpPr>
              <a:spLocks noChangeShapeType="1"/>
            </p:cNvSpPr>
            <p:nvPr/>
          </p:nvSpPr>
          <p:spPr bwMode="auto">
            <a:xfrm>
              <a:off x="526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49" name="Line 637"/>
            <p:cNvSpPr>
              <a:spLocks noChangeShapeType="1"/>
            </p:cNvSpPr>
            <p:nvPr/>
          </p:nvSpPr>
          <p:spPr bwMode="auto">
            <a:xfrm>
              <a:off x="526" y="2113"/>
              <a:ext cx="6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0" name="Line 638"/>
            <p:cNvSpPr>
              <a:spLocks noChangeShapeType="1"/>
            </p:cNvSpPr>
            <p:nvPr/>
          </p:nvSpPr>
          <p:spPr bwMode="auto">
            <a:xfrm>
              <a:off x="532" y="2113"/>
              <a:ext cx="5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1" name="Line 639"/>
            <p:cNvSpPr>
              <a:spLocks noChangeShapeType="1"/>
            </p:cNvSpPr>
            <p:nvPr/>
          </p:nvSpPr>
          <p:spPr bwMode="auto">
            <a:xfrm>
              <a:off x="537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2" name="Freeform 640"/>
            <p:cNvSpPr>
              <a:spLocks/>
            </p:cNvSpPr>
            <p:nvPr/>
          </p:nvSpPr>
          <p:spPr bwMode="auto">
            <a:xfrm>
              <a:off x="537" y="2113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3" name="Line 641"/>
            <p:cNvSpPr>
              <a:spLocks noChangeShapeType="1"/>
            </p:cNvSpPr>
            <p:nvPr/>
          </p:nvSpPr>
          <p:spPr bwMode="auto">
            <a:xfrm>
              <a:off x="543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4" name="Freeform 642"/>
            <p:cNvSpPr>
              <a:spLocks/>
            </p:cNvSpPr>
            <p:nvPr/>
          </p:nvSpPr>
          <p:spPr bwMode="auto">
            <a:xfrm>
              <a:off x="543" y="211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5" name="Line 643"/>
            <p:cNvSpPr>
              <a:spLocks noChangeShapeType="1"/>
            </p:cNvSpPr>
            <p:nvPr/>
          </p:nvSpPr>
          <p:spPr bwMode="auto">
            <a:xfrm>
              <a:off x="548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6" name="Freeform 644"/>
            <p:cNvSpPr>
              <a:spLocks/>
            </p:cNvSpPr>
            <p:nvPr/>
          </p:nvSpPr>
          <p:spPr bwMode="auto">
            <a:xfrm>
              <a:off x="548" y="2113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7" name="Line 645"/>
            <p:cNvSpPr>
              <a:spLocks noChangeShapeType="1"/>
            </p:cNvSpPr>
            <p:nvPr/>
          </p:nvSpPr>
          <p:spPr bwMode="auto">
            <a:xfrm>
              <a:off x="554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8" name="Line 646"/>
            <p:cNvSpPr>
              <a:spLocks noChangeShapeType="1"/>
            </p:cNvSpPr>
            <p:nvPr/>
          </p:nvSpPr>
          <p:spPr bwMode="auto">
            <a:xfrm>
              <a:off x="554" y="2113"/>
              <a:ext cx="5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59" name="Line 647"/>
            <p:cNvSpPr>
              <a:spLocks noChangeShapeType="1"/>
            </p:cNvSpPr>
            <p:nvPr/>
          </p:nvSpPr>
          <p:spPr bwMode="auto">
            <a:xfrm>
              <a:off x="559" y="2113"/>
              <a:ext cx="6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0" name="Line 648"/>
            <p:cNvSpPr>
              <a:spLocks noChangeShapeType="1"/>
            </p:cNvSpPr>
            <p:nvPr/>
          </p:nvSpPr>
          <p:spPr bwMode="auto">
            <a:xfrm>
              <a:off x="565" y="2113"/>
              <a:ext cx="1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1" name="Freeform 649"/>
            <p:cNvSpPr>
              <a:spLocks/>
            </p:cNvSpPr>
            <p:nvPr/>
          </p:nvSpPr>
          <p:spPr bwMode="auto">
            <a:xfrm>
              <a:off x="576" y="2113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2" name="Line 650"/>
            <p:cNvSpPr>
              <a:spLocks noChangeShapeType="1"/>
            </p:cNvSpPr>
            <p:nvPr/>
          </p:nvSpPr>
          <p:spPr bwMode="auto">
            <a:xfrm>
              <a:off x="587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3" name="Freeform 651"/>
            <p:cNvSpPr>
              <a:spLocks/>
            </p:cNvSpPr>
            <p:nvPr/>
          </p:nvSpPr>
          <p:spPr bwMode="auto">
            <a:xfrm>
              <a:off x="587" y="2113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8" y="0"/>
                </a:cxn>
                <a:cxn ang="0">
                  <a:pos x="44" y="0"/>
                </a:cxn>
                <a:cxn ang="0">
                  <a:pos x="55" y="0"/>
                </a:cxn>
              </a:cxnLst>
              <a:rect l="0" t="0" r="r" b="b"/>
              <a:pathLst>
                <a:path w="55">
                  <a:moveTo>
                    <a:pt x="0" y="0"/>
                  </a:moveTo>
                  <a:lnTo>
                    <a:pt x="11" y="0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55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4" name="Freeform 652"/>
            <p:cNvSpPr>
              <a:spLocks/>
            </p:cNvSpPr>
            <p:nvPr/>
          </p:nvSpPr>
          <p:spPr bwMode="auto">
            <a:xfrm>
              <a:off x="642" y="2113"/>
              <a:ext cx="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28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17" y="0"/>
                  </a:lnTo>
                  <a:lnTo>
                    <a:pt x="28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5" name="Line 653"/>
            <p:cNvSpPr>
              <a:spLocks noChangeShapeType="1"/>
            </p:cNvSpPr>
            <p:nvPr/>
          </p:nvSpPr>
          <p:spPr bwMode="auto">
            <a:xfrm>
              <a:off x="670" y="2113"/>
              <a:ext cx="17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6" name="Line 654"/>
            <p:cNvSpPr>
              <a:spLocks noChangeShapeType="1"/>
            </p:cNvSpPr>
            <p:nvPr/>
          </p:nvSpPr>
          <p:spPr bwMode="auto">
            <a:xfrm>
              <a:off x="687" y="2113"/>
              <a:ext cx="5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7" name="Freeform 655"/>
            <p:cNvSpPr>
              <a:spLocks/>
            </p:cNvSpPr>
            <p:nvPr/>
          </p:nvSpPr>
          <p:spPr bwMode="auto">
            <a:xfrm>
              <a:off x="692" y="2113"/>
              <a:ext cx="1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7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1" y="0"/>
                  </a:lnTo>
                  <a:lnTo>
                    <a:pt x="17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8" name="Line 656"/>
            <p:cNvSpPr>
              <a:spLocks noChangeShapeType="1"/>
            </p:cNvSpPr>
            <p:nvPr/>
          </p:nvSpPr>
          <p:spPr bwMode="auto">
            <a:xfrm>
              <a:off x="709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69" name="Line 657"/>
            <p:cNvSpPr>
              <a:spLocks noChangeShapeType="1"/>
            </p:cNvSpPr>
            <p:nvPr/>
          </p:nvSpPr>
          <p:spPr bwMode="auto">
            <a:xfrm>
              <a:off x="709" y="2113"/>
              <a:ext cx="1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70" name="Line 658"/>
            <p:cNvSpPr>
              <a:spLocks noChangeShapeType="1"/>
            </p:cNvSpPr>
            <p:nvPr/>
          </p:nvSpPr>
          <p:spPr bwMode="auto">
            <a:xfrm>
              <a:off x="709" y="2113"/>
              <a:ext cx="5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71" name="Line 659"/>
            <p:cNvSpPr>
              <a:spLocks noChangeShapeType="1"/>
            </p:cNvSpPr>
            <p:nvPr/>
          </p:nvSpPr>
          <p:spPr bwMode="auto">
            <a:xfrm>
              <a:off x="714" y="2113"/>
              <a:ext cx="12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72" name="Freeform 660"/>
            <p:cNvSpPr>
              <a:spLocks/>
            </p:cNvSpPr>
            <p:nvPr/>
          </p:nvSpPr>
          <p:spPr bwMode="auto">
            <a:xfrm>
              <a:off x="726" y="2113"/>
              <a:ext cx="1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6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73" name="Line 661"/>
            <p:cNvSpPr>
              <a:spLocks noChangeShapeType="1"/>
            </p:cNvSpPr>
            <p:nvPr/>
          </p:nvSpPr>
          <p:spPr bwMode="auto">
            <a:xfrm>
              <a:off x="742" y="2113"/>
              <a:ext cx="6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74" name="Freeform 662"/>
            <p:cNvSpPr>
              <a:spLocks/>
            </p:cNvSpPr>
            <p:nvPr/>
          </p:nvSpPr>
          <p:spPr bwMode="auto">
            <a:xfrm>
              <a:off x="748" y="2113"/>
              <a:ext cx="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7" y="0"/>
                </a:cxn>
              </a:cxnLst>
              <a:rect l="0" t="0" r="r" b="b"/>
              <a:pathLst>
                <a:path w="27">
                  <a:moveTo>
                    <a:pt x="0" y="0"/>
                  </a:moveTo>
                  <a:lnTo>
                    <a:pt x="11" y="0"/>
                  </a:lnTo>
                  <a:lnTo>
                    <a:pt x="27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75" name="Line 663"/>
            <p:cNvSpPr>
              <a:spLocks noChangeShapeType="1"/>
            </p:cNvSpPr>
            <p:nvPr/>
          </p:nvSpPr>
          <p:spPr bwMode="auto">
            <a:xfrm>
              <a:off x="775" y="2113"/>
              <a:ext cx="23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76" name="Freeform 664"/>
            <p:cNvSpPr>
              <a:spLocks/>
            </p:cNvSpPr>
            <p:nvPr/>
          </p:nvSpPr>
          <p:spPr bwMode="auto">
            <a:xfrm>
              <a:off x="798" y="2113"/>
              <a:ext cx="2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16" y="5"/>
                </a:cxn>
                <a:cxn ang="0">
                  <a:pos x="22" y="0"/>
                </a:cxn>
              </a:cxnLst>
              <a:rect l="0" t="0" r="r" b="b"/>
              <a:pathLst>
                <a:path w="22" h="5">
                  <a:moveTo>
                    <a:pt x="0" y="0"/>
                  </a:moveTo>
                  <a:lnTo>
                    <a:pt x="5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2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93177" name="Freeform 665"/>
            <p:cNvSpPr>
              <a:spLocks/>
            </p:cNvSpPr>
            <p:nvPr/>
          </p:nvSpPr>
          <p:spPr bwMode="auto">
            <a:xfrm>
              <a:off x="820" y="1880"/>
              <a:ext cx="27" cy="233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5" y="211"/>
                </a:cxn>
                <a:cxn ang="0">
                  <a:pos x="5" y="183"/>
                </a:cxn>
                <a:cxn ang="0">
                  <a:pos x="11" y="150"/>
                </a:cxn>
                <a:cxn ang="0">
                  <a:pos x="16" y="117"/>
                </a:cxn>
                <a:cxn ang="0">
                  <a:pos x="16" y="83"/>
                </a:cxn>
                <a:cxn ang="0">
                  <a:pos x="22" y="50"/>
                </a:cxn>
                <a:cxn ang="0">
                  <a:pos x="22" y="22"/>
                </a:cxn>
                <a:cxn ang="0">
                  <a:pos x="27" y="0"/>
                </a:cxn>
              </a:cxnLst>
              <a:rect l="0" t="0" r="r" b="b"/>
              <a:pathLst>
                <a:path w="27" h="233">
                  <a:moveTo>
                    <a:pt x="0" y="233"/>
                  </a:moveTo>
                  <a:lnTo>
                    <a:pt x="5" y="211"/>
                  </a:lnTo>
                  <a:lnTo>
                    <a:pt x="5" y="183"/>
                  </a:lnTo>
                  <a:lnTo>
                    <a:pt x="11" y="150"/>
                  </a:lnTo>
                  <a:lnTo>
                    <a:pt x="16" y="117"/>
                  </a:lnTo>
                  <a:lnTo>
                    <a:pt x="16" y="83"/>
                  </a:lnTo>
                  <a:lnTo>
                    <a:pt x="22" y="50"/>
                  </a:lnTo>
                  <a:lnTo>
                    <a:pt x="22" y="22"/>
                  </a:lnTo>
                  <a:lnTo>
                    <a:pt x="27" y="0"/>
                  </a:lnTo>
                </a:path>
              </a:pathLst>
            </a:custGeom>
            <a:noFill/>
            <a:ln w="571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grpSp>
          <p:nvGrpSpPr>
            <p:cNvPr id="5" name="Group 666"/>
            <p:cNvGrpSpPr>
              <a:grpSpLocks/>
            </p:cNvGrpSpPr>
            <p:nvPr/>
          </p:nvGrpSpPr>
          <p:grpSpPr bwMode="auto">
            <a:xfrm>
              <a:off x="847" y="1127"/>
              <a:ext cx="3312" cy="759"/>
              <a:chOff x="847" y="1127"/>
              <a:chExt cx="3312" cy="759"/>
            </a:xfrm>
          </p:grpSpPr>
          <p:sp>
            <p:nvSpPr>
              <p:cNvPr id="193179" name="Freeform 667"/>
              <p:cNvSpPr>
                <a:spLocks/>
              </p:cNvSpPr>
              <p:nvPr/>
            </p:nvSpPr>
            <p:spPr bwMode="auto">
              <a:xfrm>
                <a:off x="847" y="1875"/>
                <a:ext cx="17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7" y="5"/>
                  </a:cxn>
                  <a:cxn ang="0">
                    <a:pos x="17" y="5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5"/>
                    </a:lnTo>
                    <a:lnTo>
                      <a:pt x="17" y="5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0" name="Line 668"/>
              <p:cNvSpPr>
                <a:spLocks noChangeShapeType="1"/>
              </p:cNvSpPr>
              <p:nvPr/>
            </p:nvSpPr>
            <p:spPr bwMode="auto">
              <a:xfrm>
                <a:off x="864" y="188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1" name="Freeform 669"/>
              <p:cNvSpPr>
                <a:spLocks/>
              </p:cNvSpPr>
              <p:nvPr/>
            </p:nvSpPr>
            <p:spPr bwMode="auto">
              <a:xfrm>
                <a:off x="864" y="1880"/>
                <a:ext cx="5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  <a:cxn ang="0">
                    <a:pos x="39" y="0"/>
                  </a:cxn>
                  <a:cxn ang="0">
                    <a:pos x="50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  <a:lnTo>
                      <a:pt x="39" y="0"/>
                    </a:lnTo>
                    <a:lnTo>
                      <a:pt x="50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2" name="Line 670"/>
              <p:cNvSpPr>
                <a:spLocks noChangeShapeType="1"/>
              </p:cNvSpPr>
              <p:nvPr/>
            </p:nvSpPr>
            <p:spPr bwMode="auto">
              <a:xfrm>
                <a:off x="914" y="1880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3" name="Line 671"/>
              <p:cNvSpPr>
                <a:spLocks noChangeShapeType="1"/>
              </p:cNvSpPr>
              <p:nvPr/>
            </p:nvSpPr>
            <p:spPr bwMode="auto">
              <a:xfrm>
                <a:off x="925" y="1880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4" name="Line 672"/>
              <p:cNvSpPr>
                <a:spLocks noChangeShapeType="1"/>
              </p:cNvSpPr>
              <p:nvPr/>
            </p:nvSpPr>
            <p:spPr bwMode="auto">
              <a:xfrm>
                <a:off x="930" y="188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5" name="Freeform 673"/>
              <p:cNvSpPr>
                <a:spLocks/>
              </p:cNvSpPr>
              <p:nvPr/>
            </p:nvSpPr>
            <p:spPr bwMode="auto">
              <a:xfrm>
                <a:off x="930" y="1880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6" name="Line 674"/>
              <p:cNvSpPr>
                <a:spLocks noChangeShapeType="1"/>
              </p:cNvSpPr>
              <p:nvPr/>
            </p:nvSpPr>
            <p:spPr bwMode="auto">
              <a:xfrm>
                <a:off x="936" y="188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7" name="Line 675"/>
              <p:cNvSpPr>
                <a:spLocks noChangeShapeType="1"/>
              </p:cNvSpPr>
              <p:nvPr/>
            </p:nvSpPr>
            <p:spPr bwMode="auto">
              <a:xfrm>
                <a:off x="936" y="1880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8" name="Line 676"/>
              <p:cNvSpPr>
                <a:spLocks noChangeShapeType="1"/>
              </p:cNvSpPr>
              <p:nvPr/>
            </p:nvSpPr>
            <p:spPr bwMode="auto">
              <a:xfrm>
                <a:off x="942" y="1880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89" name="Line 677"/>
              <p:cNvSpPr>
                <a:spLocks noChangeShapeType="1"/>
              </p:cNvSpPr>
              <p:nvPr/>
            </p:nvSpPr>
            <p:spPr bwMode="auto">
              <a:xfrm>
                <a:off x="953" y="1880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0" name="Freeform 678"/>
              <p:cNvSpPr>
                <a:spLocks/>
              </p:cNvSpPr>
              <p:nvPr/>
            </p:nvSpPr>
            <p:spPr bwMode="auto">
              <a:xfrm>
                <a:off x="958" y="1880"/>
                <a:ext cx="3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6"/>
                  </a:cxn>
                  <a:cxn ang="0">
                    <a:pos x="28" y="6"/>
                  </a:cxn>
                  <a:cxn ang="0">
                    <a:pos x="33" y="0"/>
                  </a:cxn>
                </a:cxnLst>
                <a:rect l="0" t="0" r="r" b="b"/>
                <a:pathLst>
                  <a:path w="33" h="6">
                    <a:moveTo>
                      <a:pt x="0" y="0"/>
                    </a:moveTo>
                    <a:lnTo>
                      <a:pt x="6" y="0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33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1" name="Freeform 679"/>
              <p:cNvSpPr>
                <a:spLocks/>
              </p:cNvSpPr>
              <p:nvPr/>
            </p:nvSpPr>
            <p:spPr bwMode="auto">
              <a:xfrm>
                <a:off x="991" y="1819"/>
                <a:ext cx="17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" y="50"/>
                  </a:cxn>
                  <a:cxn ang="0">
                    <a:pos x="11" y="28"/>
                  </a:cxn>
                  <a:cxn ang="0">
                    <a:pos x="11" y="11"/>
                  </a:cxn>
                  <a:cxn ang="0">
                    <a:pos x="17" y="0"/>
                  </a:cxn>
                </a:cxnLst>
                <a:rect l="0" t="0" r="r" b="b"/>
                <a:pathLst>
                  <a:path w="17" h="61">
                    <a:moveTo>
                      <a:pt x="0" y="61"/>
                    </a:moveTo>
                    <a:lnTo>
                      <a:pt x="6" y="50"/>
                    </a:lnTo>
                    <a:lnTo>
                      <a:pt x="11" y="28"/>
                    </a:lnTo>
                    <a:lnTo>
                      <a:pt x="11" y="11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2" name="Freeform 680"/>
              <p:cNvSpPr>
                <a:spLocks/>
              </p:cNvSpPr>
              <p:nvPr/>
            </p:nvSpPr>
            <p:spPr bwMode="auto">
              <a:xfrm>
                <a:off x="1008" y="1819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3" name="Freeform 681"/>
              <p:cNvSpPr>
                <a:spLocks/>
              </p:cNvSpPr>
              <p:nvPr/>
            </p:nvSpPr>
            <p:spPr bwMode="auto">
              <a:xfrm>
                <a:off x="1014" y="1819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6" y="0"/>
                  </a:cxn>
                  <a:cxn ang="0">
                    <a:pos x="3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33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4" name="Freeform 682"/>
              <p:cNvSpPr>
                <a:spLocks/>
              </p:cNvSpPr>
              <p:nvPr/>
            </p:nvSpPr>
            <p:spPr bwMode="auto">
              <a:xfrm>
                <a:off x="1047" y="1819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5" name="Freeform 683"/>
              <p:cNvSpPr>
                <a:spLocks/>
              </p:cNvSpPr>
              <p:nvPr/>
            </p:nvSpPr>
            <p:spPr bwMode="auto">
              <a:xfrm>
                <a:off x="1069" y="1819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28" y="0"/>
                  </a:cxn>
                  <a:cxn ang="0">
                    <a:pos x="3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6" name="Line 684"/>
              <p:cNvSpPr>
                <a:spLocks noChangeShapeType="1"/>
              </p:cNvSpPr>
              <p:nvPr/>
            </p:nvSpPr>
            <p:spPr bwMode="auto">
              <a:xfrm>
                <a:off x="1102" y="181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7" name="Freeform 685"/>
              <p:cNvSpPr>
                <a:spLocks/>
              </p:cNvSpPr>
              <p:nvPr/>
            </p:nvSpPr>
            <p:spPr bwMode="auto">
              <a:xfrm>
                <a:off x="1102" y="1819"/>
                <a:ext cx="3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0"/>
                  </a:cxn>
                  <a:cxn ang="0">
                    <a:pos x="28" y="0"/>
                  </a:cxn>
                  <a:cxn ang="0">
                    <a:pos x="39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8" name="Freeform 686"/>
              <p:cNvSpPr>
                <a:spLocks/>
              </p:cNvSpPr>
              <p:nvPr/>
            </p:nvSpPr>
            <p:spPr bwMode="auto">
              <a:xfrm>
                <a:off x="1141" y="1819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5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199" name="Freeform 687"/>
              <p:cNvSpPr>
                <a:spLocks/>
              </p:cNvSpPr>
              <p:nvPr/>
            </p:nvSpPr>
            <p:spPr bwMode="auto">
              <a:xfrm>
                <a:off x="1158" y="1819"/>
                <a:ext cx="5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55" y="0"/>
                  </a:cxn>
                </a:cxnLst>
                <a:rect l="0" t="0" r="r" b="b"/>
                <a:pathLst>
                  <a:path w="55">
                    <a:moveTo>
                      <a:pt x="0" y="0"/>
                    </a:moveTo>
                    <a:lnTo>
                      <a:pt x="11" y="0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5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0" name="Freeform 688"/>
              <p:cNvSpPr>
                <a:spLocks/>
              </p:cNvSpPr>
              <p:nvPr/>
            </p:nvSpPr>
            <p:spPr bwMode="auto">
              <a:xfrm>
                <a:off x="1213" y="1819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1" name="Freeform 689"/>
              <p:cNvSpPr>
                <a:spLocks/>
              </p:cNvSpPr>
              <p:nvPr/>
            </p:nvSpPr>
            <p:spPr bwMode="auto">
              <a:xfrm>
                <a:off x="1218" y="1720"/>
                <a:ext cx="23" cy="99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88"/>
                  </a:cxn>
                  <a:cxn ang="0">
                    <a:pos x="6" y="77"/>
                  </a:cxn>
                  <a:cxn ang="0">
                    <a:pos x="12" y="50"/>
                  </a:cxn>
                  <a:cxn ang="0">
                    <a:pos x="17" y="22"/>
                  </a:cxn>
                  <a:cxn ang="0">
                    <a:pos x="23" y="11"/>
                  </a:cxn>
                  <a:cxn ang="0">
                    <a:pos x="23" y="0"/>
                  </a:cxn>
                </a:cxnLst>
                <a:rect l="0" t="0" r="r" b="b"/>
                <a:pathLst>
                  <a:path w="23" h="99">
                    <a:moveTo>
                      <a:pt x="0" y="99"/>
                    </a:moveTo>
                    <a:lnTo>
                      <a:pt x="0" y="88"/>
                    </a:lnTo>
                    <a:lnTo>
                      <a:pt x="6" y="77"/>
                    </a:lnTo>
                    <a:lnTo>
                      <a:pt x="12" y="50"/>
                    </a:lnTo>
                    <a:lnTo>
                      <a:pt x="17" y="22"/>
                    </a:lnTo>
                    <a:lnTo>
                      <a:pt x="23" y="11"/>
                    </a:lnTo>
                    <a:lnTo>
                      <a:pt x="23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2" name="Freeform 690"/>
              <p:cNvSpPr>
                <a:spLocks/>
              </p:cNvSpPr>
              <p:nvPr/>
            </p:nvSpPr>
            <p:spPr bwMode="auto">
              <a:xfrm>
                <a:off x="1241" y="1720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3" name="Line 691"/>
              <p:cNvSpPr>
                <a:spLocks noChangeShapeType="1"/>
              </p:cNvSpPr>
              <p:nvPr/>
            </p:nvSpPr>
            <p:spPr bwMode="auto">
              <a:xfrm>
                <a:off x="1246" y="1720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4" name="Line 692"/>
              <p:cNvSpPr>
                <a:spLocks noChangeShapeType="1"/>
              </p:cNvSpPr>
              <p:nvPr/>
            </p:nvSpPr>
            <p:spPr bwMode="auto">
              <a:xfrm>
                <a:off x="1257" y="1720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5" name="Freeform 693"/>
              <p:cNvSpPr>
                <a:spLocks/>
              </p:cNvSpPr>
              <p:nvPr/>
            </p:nvSpPr>
            <p:spPr bwMode="auto">
              <a:xfrm>
                <a:off x="1268" y="1720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6" name="Freeform 694"/>
              <p:cNvSpPr>
                <a:spLocks/>
              </p:cNvSpPr>
              <p:nvPr/>
            </p:nvSpPr>
            <p:spPr bwMode="auto">
              <a:xfrm>
                <a:off x="1279" y="1720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3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11" y="0"/>
                    </a:lnTo>
                    <a:lnTo>
                      <a:pt x="23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7" name="Line 695"/>
              <p:cNvSpPr>
                <a:spLocks noChangeShapeType="1"/>
              </p:cNvSpPr>
              <p:nvPr/>
            </p:nvSpPr>
            <p:spPr bwMode="auto">
              <a:xfrm>
                <a:off x="1302" y="1720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8" name="Freeform 696"/>
              <p:cNvSpPr>
                <a:spLocks/>
              </p:cNvSpPr>
              <p:nvPr/>
            </p:nvSpPr>
            <p:spPr bwMode="auto">
              <a:xfrm>
                <a:off x="1307" y="1720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09" name="Line 697"/>
              <p:cNvSpPr>
                <a:spLocks noChangeShapeType="1"/>
              </p:cNvSpPr>
              <p:nvPr/>
            </p:nvSpPr>
            <p:spPr bwMode="auto">
              <a:xfrm>
                <a:off x="1324" y="1720"/>
                <a:ext cx="22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0" name="Freeform 698"/>
              <p:cNvSpPr>
                <a:spLocks/>
              </p:cNvSpPr>
              <p:nvPr/>
            </p:nvSpPr>
            <p:spPr bwMode="auto">
              <a:xfrm>
                <a:off x="1346" y="1720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lnTo>
                      <a:pt x="16" y="0"/>
                    </a:lnTo>
                    <a:lnTo>
                      <a:pt x="28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1" name="Freeform 699"/>
              <p:cNvSpPr>
                <a:spLocks/>
              </p:cNvSpPr>
              <p:nvPr/>
            </p:nvSpPr>
            <p:spPr bwMode="auto">
              <a:xfrm>
                <a:off x="1374" y="1720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2" name="Line 700"/>
              <p:cNvSpPr>
                <a:spLocks noChangeShapeType="1"/>
              </p:cNvSpPr>
              <p:nvPr/>
            </p:nvSpPr>
            <p:spPr bwMode="auto">
              <a:xfrm>
                <a:off x="1390" y="172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3" name="Freeform 701"/>
              <p:cNvSpPr>
                <a:spLocks/>
              </p:cNvSpPr>
              <p:nvPr/>
            </p:nvSpPr>
            <p:spPr bwMode="auto">
              <a:xfrm>
                <a:off x="1390" y="1720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lnTo>
                      <a:pt x="11" y="0"/>
                    </a:lnTo>
                    <a:lnTo>
                      <a:pt x="28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4" name="Line 702"/>
              <p:cNvSpPr>
                <a:spLocks noChangeShapeType="1"/>
              </p:cNvSpPr>
              <p:nvPr/>
            </p:nvSpPr>
            <p:spPr bwMode="auto">
              <a:xfrm>
                <a:off x="1418" y="1720"/>
                <a:ext cx="28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5" name="Freeform 703"/>
              <p:cNvSpPr>
                <a:spLocks/>
              </p:cNvSpPr>
              <p:nvPr/>
            </p:nvSpPr>
            <p:spPr bwMode="auto">
              <a:xfrm>
                <a:off x="1446" y="1720"/>
                <a:ext cx="3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6" y="5"/>
                  </a:cxn>
                  <a:cxn ang="0">
                    <a:pos x="27" y="5"/>
                  </a:cxn>
                  <a:cxn ang="0">
                    <a:pos x="33" y="0"/>
                  </a:cxn>
                </a:cxnLst>
                <a:rect l="0" t="0" r="r" b="b"/>
                <a:pathLst>
                  <a:path w="33" h="5">
                    <a:moveTo>
                      <a:pt x="0" y="0"/>
                    </a:moveTo>
                    <a:lnTo>
                      <a:pt x="5" y="0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6" name="Freeform 704"/>
              <p:cNvSpPr>
                <a:spLocks/>
              </p:cNvSpPr>
              <p:nvPr/>
            </p:nvSpPr>
            <p:spPr bwMode="auto">
              <a:xfrm>
                <a:off x="1479" y="1194"/>
                <a:ext cx="1" cy="526"/>
              </a:xfrm>
              <a:custGeom>
                <a:avLst/>
                <a:gdLst/>
                <a:ahLst/>
                <a:cxnLst>
                  <a:cxn ang="0">
                    <a:pos x="0" y="526"/>
                  </a:cxn>
                  <a:cxn ang="0">
                    <a:pos x="0" y="509"/>
                  </a:cxn>
                  <a:cxn ang="0">
                    <a:pos x="0" y="481"/>
                  </a:cxn>
                  <a:cxn ang="0">
                    <a:pos x="0" y="454"/>
                  </a:cxn>
                  <a:cxn ang="0">
                    <a:pos x="0" y="420"/>
                  </a:cxn>
                  <a:cxn ang="0">
                    <a:pos x="0" y="343"/>
                  </a:cxn>
                  <a:cxn ang="0">
                    <a:pos x="0" y="260"/>
                  </a:cxn>
                  <a:cxn ang="0">
                    <a:pos x="0" y="182"/>
                  </a:cxn>
                  <a:cxn ang="0">
                    <a:pos x="0" y="105"/>
                  </a:cxn>
                  <a:cxn ang="0">
                    <a:pos x="0" y="72"/>
                  </a:cxn>
                  <a:cxn ang="0">
                    <a:pos x="0" y="44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h="526">
                    <a:moveTo>
                      <a:pt x="0" y="526"/>
                    </a:moveTo>
                    <a:lnTo>
                      <a:pt x="0" y="509"/>
                    </a:lnTo>
                    <a:lnTo>
                      <a:pt x="0" y="481"/>
                    </a:lnTo>
                    <a:lnTo>
                      <a:pt x="0" y="454"/>
                    </a:lnTo>
                    <a:lnTo>
                      <a:pt x="0" y="420"/>
                    </a:lnTo>
                    <a:lnTo>
                      <a:pt x="0" y="343"/>
                    </a:lnTo>
                    <a:lnTo>
                      <a:pt x="0" y="260"/>
                    </a:lnTo>
                    <a:lnTo>
                      <a:pt x="0" y="182"/>
                    </a:lnTo>
                    <a:lnTo>
                      <a:pt x="0" y="105"/>
                    </a:lnTo>
                    <a:lnTo>
                      <a:pt x="0" y="72"/>
                    </a:lnTo>
                    <a:lnTo>
                      <a:pt x="0" y="44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7" name="Freeform 705"/>
              <p:cNvSpPr>
                <a:spLocks/>
              </p:cNvSpPr>
              <p:nvPr/>
            </p:nvSpPr>
            <p:spPr bwMode="auto">
              <a:xfrm>
                <a:off x="1479" y="1194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8" name="Line 706"/>
              <p:cNvSpPr>
                <a:spLocks noChangeShapeType="1"/>
              </p:cNvSpPr>
              <p:nvPr/>
            </p:nvSpPr>
            <p:spPr bwMode="auto">
              <a:xfrm>
                <a:off x="1484" y="1194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19" name="Line 707"/>
              <p:cNvSpPr>
                <a:spLocks noChangeShapeType="1"/>
              </p:cNvSpPr>
              <p:nvPr/>
            </p:nvSpPr>
            <p:spPr bwMode="auto">
              <a:xfrm>
                <a:off x="1484" y="1194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0" name="Line 708"/>
              <p:cNvSpPr>
                <a:spLocks noChangeShapeType="1"/>
              </p:cNvSpPr>
              <p:nvPr/>
            </p:nvSpPr>
            <p:spPr bwMode="auto">
              <a:xfrm>
                <a:off x="1484" y="1194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1" name="Line 709"/>
              <p:cNvSpPr>
                <a:spLocks noChangeShapeType="1"/>
              </p:cNvSpPr>
              <p:nvPr/>
            </p:nvSpPr>
            <p:spPr bwMode="auto">
              <a:xfrm>
                <a:off x="1484" y="1194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2" name="Freeform 710"/>
              <p:cNvSpPr>
                <a:spLocks/>
              </p:cNvSpPr>
              <p:nvPr/>
            </p:nvSpPr>
            <p:spPr bwMode="auto">
              <a:xfrm>
                <a:off x="1490" y="1194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3" name="Line 711"/>
              <p:cNvSpPr>
                <a:spLocks noChangeShapeType="1"/>
              </p:cNvSpPr>
              <p:nvPr/>
            </p:nvSpPr>
            <p:spPr bwMode="auto">
              <a:xfrm>
                <a:off x="1512" y="1194"/>
                <a:ext cx="17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4" name="Line 712"/>
              <p:cNvSpPr>
                <a:spLocks noChangeShapeType="1"/>
              </p:cNvSpPr>
              <p:nvPr/>
            </p:nvSpPr>
            <p:spPr bwMode="auto">
              <a:xfrm>
                <a:off x="1529" y="1194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5" name="Freeform 713"/>
              <p:cNvSpPr>
                <a:spLocks/>
              </p:cNvSpPr>
              <p:nvPr/>
            </p:nvSpPr>
            <p:spPr bwMode="auto">
              <a:xfrm>
                <a:off x="1540" y="1194"/>
                <a:ext cx="4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  <a:cxn ang="0">
                    <a:pos x="33" y="0"/>
                  </a:cxn>
                  <a:cxn ang="0">
                    <a:pos x="44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44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6" name="Freeform 714"/>
              <p:cNvSpPr>
                <a:spLocks/>
              </p:cNvSpPr>
              <p:nvPr/>
            </p:nvSpPr>
            <p:spPr bwMode="auto">
              <a:xfrm>
                <a:off x="1584" y="1194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7" name="Freeform 715"/>
              <p:cNvSpPr>
                <a:spLocks/>
              </p:cNvSpPr>
              <p:nvPr/>
            </p:nvSpPr>
            <p:spPr bwMode="auto">
              <a:xfrm>
                <a:off x="1595" y="1194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lnTo>
                      <a:pt x="11" y="0"/>
                    </a:lnTo>
                    <a:lnTo>
                      <a:pt x="28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8" name="Freeform 716"/>
              <p:cNvSpPr>
                <a:spLocks/>
              </p:cNvSpPr>
              <p:nvPr/>
            </p:nvSpPr>
            <p:spPr bwMode="auto">
              <a:xfrm>
                <a:off x="1623" y="1194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7" y="0"/>
                  </a:cxn>
                </a:cxnLst>
                <a:rect l="0" t="0" r="r" b="b"/>
                <a:pathLst>
                  <a:path w="27">
                    <a:moveTo>
                      <a:pt x="0" y="0"/>
                    </a:moveTo>
                    <a:lnTo>
                      <a:pt x="11" y="0"/>
                    </a:lnTo>
                    <a:lnTo>
                      <a:pt x="2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29" name="Freeform 717"/>
              <p:cNvSpPr>
                <a:spLocks/>
              </p:cNvSpPr>
              <p:nvPr/>
            </p:nvSpPr>
            <p:spPr bwMode="auto">
              <a:xfrm>
                <a:off x="1650" y="1194"/>
                <a:ext cx="5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50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23" y="0"/>
                    </a:lnTo>
                    <a:lnTo>
                      <a:pt x="50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0" name="Freeform 718"/>
              <p:cNvSpPr>
                <a:spLocks/>
              </p:cNvSpPr>
              <p:nvPr/>
            </p:nvSpPr>
            <p:spPr bwMode="auto">
              <a:xfrm>
                <a:off x="1700" y="1194"/>
                <a:ext cx="4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45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22" y="0"/>
                    </a:lnTo>
                    <a:lnTo>
                      <a:pt x="4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1" name="Freeform 719"/>
              <p:cNvSpPr>
                <a:spLocks/>
              </p:cNvSpPr>
              <p:nvPr/>
            </p:nvSpPr>
            <p:spPr bwMode="auto">
              <a:xfrm>
                <a:off x="1745" y="1194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2" name="Freeform 720"/>
              <p:cNvSpPr>
                <a:spLocks/>
              </p:cNvSpPr>
              <p:nvPr/>
            </p:nvSpPr>
            <p:spPr bwMode="auto">
              <a:xfrm>
                <a:off x="1767" y="1194"/>
                <a:ext cx="5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55" y="0"/>
                  </a:cxn>
                </a:cxnLst>
                <a:rect l="0" t="0" r="r" b="b"/>
                <a:pathLst>
                  <a:path w="55">
                    <a:moveTo>
                      <a:pt x="0" y="0"/>
                    </a:moveTo>
                    <a:lnTo>
                      <a:pt x="11" y="0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5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3" name="Line 721"/>
              <p:cNvSpPr>
                <a:spLocks noChangeShapeType="1"/>
              </p:cNvSpPr>
              <p:nvPr/>
            </p:nvSpPr>
            <p:spPr bwMode="auto">
              <a:xfrm>
                <a:off x="1822" y="1194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4" name="Line 722"/>
              <p:cNvSpPr>
                <a:spLocks noChangeShapeType="1"/>
              </p:cNvSpPr>
              <p:nvPr/>
            </p:nvSpPr>
            <p:spPr bwMode="auto">
              <a:xfrm>
                <a:off x="1828" y="1194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5" name="Line 723"/>
              <p:cNvSpPr>
                <a:spLocks noChangeShapeType="1"/>
              </p:cNvSpPr>
              <p:nvPr/>
            </p:nvSpPr>
            <p:spPr bwMode="auto">
              <a:xfrm>
                <a:off x="1839" y="1194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6" name="Line 724"/>
              <p:cNvSpPr>
                <a:spLocks noChangeShapeType="1"/>
              </p:cNvSpPr>
              <p:nvPr/>
            </p:nvSpPr>
            <p:spPr bwMode="auto">
              <a:xfrm>
                <a:off x="1844" y="1194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7" name="Line 725"/>
              <p:cNvSpPr>
                <a:spLocks noChangeShapeType="1"/>
              </p:cNvSpPr>
              <p:nvPr/>
            </p:nvSpPr>
            <p:spPr bwMode="auto">
              <a:xfrm>
                <a:off x="1855" y="1194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8" name="Freeform 726"/>
              <p:cNvSpPr>
                <a:spLocks/>
              </p:cNvSpPr>
              <p:nvPr/>
            </p:nvSpPr>
            <p:spPr bwMode="auto">
              <a:xfrm>
                <a:off x="1866" y="1194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39" name="Line 727"/>
              <p:cNvSpPr>
                <a:spLocks noChangeShapeType="1"/>
              </p:cNvSpPr>
              <p:nvPr/>
            </p:nvSpPr>
            <p:spPr bwMode="auto">
              <a:xfrm>
                <a:off x="1883" y="1194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0" name="Line 728"/>
              <p:cNvSpPr>
                <a:spLocks noChangeShapeType="1"/>
              </p:cNvSpPr>
              <p:nvPr/>
            </p:nvSpPr>
            <p:spPr bwMode="auto">
              <a:xfrm>
                <a:off x="1894" y="1194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1" name="Freeform 729"/>
              <p:cNvSpPr>
                <a:spLocks/>
              </p:cNvSpPr>
              <p:nvPr/>
            </p:nvSpPr>
            <p:spPr bwMode="auto">
              <a:xfrm>
                <a:off x="1905" y="1194"/>
                <a:ext cx="4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5"/>
                  </a:cxn>
                  <a:cxn ang="0">
                    <a:pos x="33" y="5"/>
                  </a:cxn>
                  <a:cxn ang="0">
                    <a:pos x="44" y="0"/>
                  </a:cxn>
                </a:cxnLst>
                <a:rect l="0" t="0" r="r" b="b"/>
                <a:pathLst>
                  <a:path w="44" h="5">
                    <a:moveTo>
                      <a:pt x="0" y="0"/>
                    </a:move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44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2" name="Freeform 730"/>
              <p:cNvSpPr>
                <a:spLocks/>
              </p:cNvSpPr>
              <p:nvPr/>
            </p:nvSpPr>
            <p:spPr bwMode="auto">
              <a:xfrm>
                <a:off x="1949" y="1133"/>
                <a:ext cx="6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" y="49"/>
                  </a:cxn>
                  <a:cxn ang="0">
                    <a:pos x="0" y="27"/>
                  </a:cxn>
                  <a:cxn ang="0">
                    <a:pos x="0" y="11"/>
                  </a:cxn>
                  <a:cxn ang="0">
                    <a:pos x="6" y="0"/>
                  </a:cxn>
                </a:cxnLst>
                <a:rect l="0" t="0" r="r" b="b"/>
                <a:pathLst>
                  <a:path w="6" h="61">
                    <a:moveTo>
                      <a:pt x="0" y="61"/>
                    </a:moveTo>
                    <a:lnTo>
                      <a:pt x="6" y="49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3" name="Freeform 731"/>
              <p:cNvSpPr>
                <a:spLocks/>
              </p:cNvSpPr>
              <p:nvPr/>
            </p:nvSpPr>
            <p:spPr bwMode="auto">
              <a:xfrm>
                <a:off x="1955" y="1127"/>
                <a:ext cx="4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22" y="0"/>
                  </a:cxn>
                  <a:cxn ang="0">
                    <a:pos x="33" y="6"/>
                  </a:cxn>
                  <a:cxn ang="0">
                    <a:pos x="44" y="6"/>
                  </a:cxn>
                </a:cxnLst>
                <a:rect l="0" t="0" r="r" b="b"/>
                <a:pathLst>
                  <a:path w="44" h="6">
                    <a:moveTo>
                      <a:pt x="0" y="6"/>
                    </a:moveTo>
                    <a:lnTo>
                      <a:pt x="11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44" y="6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4" name="Line 732"/>
              <p:cNvSpPr>
                <a:spLocks noChangeShapeType="1"/>
              </p:cNvSpPr>
              <p:nvPr/>
            </p:nvSpPr>
            <p:spPr bwMode="auto">
              <a:xfrm>
                <a:off x="1999" y="1133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5" name="Freeform 733"/>
              <p:cNvSpPr>
                <a:spLocks/>
              </p:cNvSpPr>
              <p:nvPr/>
            </p:nvSpPr>
            <p:spPr bwMode="auto">
              <a:xfrm>
                <a:off x="2005" y="1133"/>
                <a:ext cx="10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  <a:cxn ang="0">
                    <a:pos x="55" y="0"/>
                  </a:cxn>
                  <a:cxn ang="0">
                    <a:pos x="83" y="0"/>
                  </a:cxn>
                  <a:cxn ang="0">
                    <a:pos x="94" y="0"/>
                  </a:cxn>
                  <a:cxn ang="0">
                    <a:pos x="105" y="0"/>
                  </a:cxn>
                </a:cxnLst>
                <a:rect l="0" t="0" r="r" b="b"/>
                <a:pathLst>
                  <a:path w="105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  <a:lnTo>
                      <a:pt x="55" y="0"/>
                    </a:lnTo>
                    <a:lnTo>
                      <a:pt x="83" y="0"/>
                    </a:lnTo>
                    <a:lnTo>
                      <a:pt x="94" y="0"/>
                    </a:lnTo>
                    <a:lnTo>
                      <a:pt x="10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6" name="Line 734"/>
              <p:cNvSpPr>
                <a:spLocks noChangeShapeType="1"/>
              </p:cNvSpPr>
              <p:nvPr/>
            </p:nvSpPr>
            <p:spPr bwMode="auto">
              <a:xfrm>
                <a:off x="2110" y="1133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7" name="Freeform 735"/>
              <p:cNvSpPr>
                <a:spLocks/>
              </p:cNvSpPr>
              <p:nvPr/>
            </p:nvSpPr>
            <p:spPr bwMode="auto">
              <a:xfrm>
                <a:off x="2110" y="1133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8" name="Line 736"/>
              <p:cNvSpPr>
                <a:spLocks noChangeShapeType="1"/>
              </p:cNvSpPr>
              <p:nvPr/>
            </p:nvSpPr>
            <p:spPr bwMode="auto">
              <a:xfrm>
                <a:off x="2127" y="1133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49" name="Line 737"/>
              <p:cNvSpPr>
                <a:spLocks noChangeShapeType="1"/>
              </p:cNvSpPr>
              <p:nvPr/>
            </p:nvSpPr>
            <p:spPr bwMode="auto">
              <a:xfrm>
                <a:off x="2132" y="1133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0" name="Line 738"/>
              <p:cNvSpPr>
                <a:spLocks noChangeShapeType="1"/>
              </p:cNvSpPr>
              <p:nvPr/>
            </p:nvSpPr>
            <p:spPr bwMode="auto">
              <a:xfrm>
                <a:off x="2138" y="1133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1" name="Freeform 739"/>
              <p:cNvSpPr>
                <a:spLocks/>
              </p:cNvSpPr>
              <p:nvPr/>
            </p:nvSpPr>
            <p:spPr bwMode="auto">
              <a:xfrm>
                <a:off x="2138" y="1133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2" name="Line 740"/>
              <p:cNvSpPr>
                <a:spLocks noChangeShapeType="1"/>
              </p:cNvSpPr>
              <p:nvPr/>
            </p:nvSpPr>
            <p:spPr bwMode="auto">
              <a:xfrm>
                <a:off x="2149" y="1133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3" name="Line 741"/>
              <p:cNvSpPr>
                <a:spLocks noChangeShapeType="1"/>
              </p:cNvSpPr>
              <p:nvPr/>
            </p:nvSpPr>
            <p:spPr bwMode="auto">
              <a:xfrm>
                <a:off x="2154" y="1133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4" name="Line 742"/>
              <p:cNvSpPr>
                <a:spLocks noChangeShapeType="1"/>
              </p:cNvSpPr>
              <p:nvPr/>
            </p:nvSpPr>
            <p:spPr bwMode="auto">
              <a:xfrm>
                <a:off x="2160" y="1133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5" name="Freeform 743"/>
              <p:cNvSpPr>
                <a:spLocks/>
              </p:cNvSpPr>
              <p:nvPr/>
            </p:nvSpPr>
            <p:spPr bwMode="auto">
              <a:xfrm>
                <a:off x="2160" y="1133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6" name="Line 744"/>
              <p:cNvSpPr>
                <a:spLocks noChangeShapeType="1"/>
              </p:cNvSpPr>
              <p:nvPr/>
            </p:nvSpPr>
            <p:spPr bwMode="auto">
              <a:xfrm>
                <a:off x="2171" y="1133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7" name="Line 745"/>
              <p:cNvSpPr>
                <a:spLocks noChangeShapeType="1"/>
              </p:cNvSpPr>
              <p:nvPr/>
            </p:nvSpPr>
            <p:spPr bwMode="auto">
              <a:xfrm>
                <a:off x="2177" y="1133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8" name="Line 746"/>
              <p:cNvSpPr>
                <a:spLocks noChangeShapeType="1"/>
              </p:cNvSpPr>
              <p:nvPr/>
            </p:nvSpPr>
            <p:spPr bwMode="auto">
              <a:xfrm>
                <a:off x="2182" y="1133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59" name="Freeform 747"/>
              <p:cNvSpPr>
                <a:spLocks/>
              </p:cNvSpPr>
              <p:nvPr/>
            </p:nvSpPr>
            <p:spPr bwMode="auto">
              <a:xfrm>
                <a:off x="2182" y="1133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0" name="Line 748"/>
              <p:cNvSpPr>
                <a:spLocks noChangeShapeType="1"/>
              </p:cNvSpPr>
              <p:nvPr/>
            </p:nvSpPr>
            <p:spPr bwMode="auto">
              <a:xfrm>
                <a:off x="2193" y="1133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1" name="Line 749"/>
              <p:cNvSpPr>
                <a:spLocks noChangeShapeType="1"/>
              </p:cNvSpPr>
              <p:nvPr/>
            </p:nvSpPr>
            <p:spPr bwMode="auto">
              <a:xfrm>
                <a:off x="2199" y="1133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2" name="Line 750"/>
              <p:cNvSpPr>
                <a:spLocks noChangeShapeType="1"/>
              </p:cNvSpPr>
              <p:nvPr/>
            </p:nvSpPr>
            <p:spPr bwMode="auto">
              <a:xfrm>
                <a:off x="2199" y="1133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3" name="Freeform 751"/>
              <p:cNvSpPr>
                <a:spLocks/>
              </p:cNvSpPr>
              <p:nvPr/>
            </p:nvSpPr>
            <p:spPr bwMode="auto">
              <a:xfrm>
                <a:off x="2204" y="1133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1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4" name="Line 752"/>
              <p:cNvSpPr>
                <a:spLocks noChangeShapeType="1"/>
              </p:cNvSpPr>
              <p:nvPr/>
            </p:nvSpPr>
            <p:spPr bwMode="auto">
              <a:xfrm>
                <a:off x="2221" y="1133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5" name="Freeform 753"/>
              <p:cNvSpPr>
                <a:spLocks/>
              </p:cNvSpPr>
              <p:nvPr/>
            </p:nvSpPr>
            <p:spPr bwMode="auto">
              <a:xfrm>
                <a:off x="2221" y="1133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5" y="0"/>
                    </a:lnTo>
                    <a:lnTo>
                      <a:pt x="1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6" name="Line 754"/>
              <p:cNvSpPr>
                <a:spLocks noChangeShapeType="1"/>
              </p:cNvSpPr>
              <p:nvPr/>
            </p:nvSpPr>
            <p:spPr bwMode="auto">
              <a:xfrm>
                <a:off x="2237" y="1133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7" name="Line 755"/>
              <p:cNvSpPr>
                <a:spLocks noChangeShapeType="1"/>
              </p:cNvSpPr>
              <p:nvPr/>
            </p:nvSpPr>
            <p:spPr bwMode="auto">
              <a:xfrm>
                <a:off x="2243" y="1133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8" name="Line 756"/>
              <p:cNvSpPr>
                <a:spLocks noChangeShapeType="1"/>
              </p:cNvSpPr>
              <p:nvPr/>
            </p:nvSpPr>
            <p:spPr bwMode="auto">
              <a:xfrm>
                <a:off x="2249" y="1133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69" name="Freeform 757"/>
              <p:cNvSpPr>
                <a:spLocks/>
              </p:cNvSpPr>
              <p:nvPr/>
            </p:nvSpPr>
            <p:spPr bwMode="auto">
              <a:xfrm>
                <a:off x="2254" y="1133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lnTo>
                      <a:pt x="11" y="0"/>
                    </a:lnTo>
                    <a:lnTo>
                      <a:pt x="28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0" name="Freeform 758"/>
              <p:cNvSpPr>
                <a:spLocks/>
              </p:cNvSpPr>
              <p:nvPr/>
            </p:nvSpPr>
            <p:spPr bwMode="auto">
              <a:xfrm>
                <a:off x="2282" y="1133"/>
                <a:ext cx="4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  <a:cxn ang="0">
                    <a:pos x="33" y="0"/>
                  </a:cxn>
                  <a:cxn ang="0">
                    <a:pos x="44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44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1" name="Line 759"/>
              <p:cNvSpPr>
                <a:spLocks noChangeShapeType="1"/>
              </p:cNvSpPr>
              <p:nvPr/>
            </p:nvSpPr>
            <p:spPr bwMode="auto">
              <a:xfrm>
                <a:off x="2326" y="1133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2" name="Line 760"/>
              <p:cNvSpPr>
                <a:spLocks noChangeShapeType="1"/>
              </p:cNvSpPr>
              <p:nvPr/>
            </p:nvSpPr>
            <p:spPr bwMode="auto">
              <a:xfrm>
                <a:off x="2332" y="1133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3" name="Freeform 761"/>
              <p:cNvSpPr>
                <a:spLocks/>
              </p:cNvSpPr>
              <p:nvPr/>
            </p:nvSpPr>
            <p:spPr bwMode="auto">
              <a:xfrm>
                <a:off x="2332" y="1133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4" name="Freeform 762"/>
              <p:cNvSpPr>
                <a:spLocks/>
              </p:cNvSpPr>
              <p:nvPr/>
            </p:nvSpPr>
            <p:spPr bwMode="auto">
              <a:xfrm>
                <a:off x="2343" y="1133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5" name="Freeform 763"/>
              <p:cNvSpPr>
                <a:spLocks/>
              </p:cNvSpPr>
              <p:nvPr/>
            </p:nvSpPr>
            <p:spPr bwMode="auto">
              <a:xfrm>
                <a:off x="2348" y="1133"/>
                <a:ext cx="1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0" y="27"/>
                  </a:cxn>
                  <a:cxn ang="0">
                    <a:pos x="0" y="49"/>
                  </a:cxn>
                  <a:cxn ang="0">
                    <a:pos x="0" y="61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11"/>
                    </a:lnTo>
                    <a:lnTo>
                      <a:pt x="0" y="27"/>
                    </a:lnTo>
                    <a:lnTo>
                      <a:pt x="0" y="49"/>
                    </a:lnTo>
                    <a:lnTo>
                      <a:pt x="0" y="61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6" name="Freeform 764"/>
              <p:cNvSpPr>
                <a:spLocks/>
              </p:cNvSpPr>
              <p:nvPr/>
            </p:nvSpPr>
            <p:spPr bwMode="auto">
              <a:xfrm>
                <a:off x="2348" y="1194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7" name="Freeform 765"/>
              <p:cNvSpPr>
                <a:spLocks/>
              </p:cNvSpPr>
              <p:nvPr/>
            </p:nvSpPr>
            <p:spPr bwMode="auto">
              <a:xfrm>
                <a:off x="2354" y="1194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8" name="Line 766"/>
              <p:cNvSpPr>
                <a:spLocks noChangeShapeType="1"/>
              </p:cNvSpPr>
              <p:nvPr/>
            </p:nvSpPr>
            <p:spPr bwMode="auto">
              <a:xfrm>
                <a:off x="2370" y="1194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79" name="Line 767"/>
              <p:cNvSpPr>
                <a:spLocks noChangeShapeType="1"/>
              </p:cNvSpPr>
              <p:nvPr/>
            </p:nvSpPr>
            <p:spPr bwMode="auto">
              <a:xfrm>
                <a:off x="2370" y="1194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0" name="Line 768"/>
              <p:cNvSpPr>
                <a:spLocks noChangeShapeType="1"/>
              </p:cNvSpPr>
              <p:nvPr/>
            </p:nvSpPr>
            <p:spPr bwMode="auto">
              <a:xfrm>
                <a:off x="2370" y="1194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1" name="Line 769"/>
              <p:cNvSpPr>
                <a:spLocks noChangeShapeType="1"/>
              </p:cNvSpPr>
              <p:nvPr/>
            </p:nvSpPr>
            <p:spPr bwMode="auto">
              <a:xfrm>
                <a:off x="2376" y="1194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2" name="Line 770"/>
              <p:cNvSpPr>
                <a:spLocks noChangeShapeType="1"/>
              </p:cNvSpPr>
              <p:nvPr/>
            </p:nvSpPr>
            <p:spPr bwMode="auto">
              <a:xfrm>
                <a:off x="2387" y="1194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3" name="Freeform 771"/>
              <p:cNvSpPr>
                <a:spLocks/>
              </p:cNvSpPr>
              <p:nvPr/>
            </p:nvSpPr>
            <p:spPr bwMode="auto">
              <a:xfrm>
                <a:off x="2393" y="1194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4" name="Line 772"/>
              <p:cNvSpPr>
                <a:spLocks noChangeShapeType="1"/>
              </p:cNvSpPr>
              <p:nvPr/>
            </p:nvSpPr>
            <p:spPr bwMode="auto">
              <a:xfrm>
                <a:off x="2409" y="1194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5" name="Line 773"/>
              <p:cNvSpPr>
                <a:spLocks noChangeShapeType="1"/>
              </p:cNvSpPr>
              <p:nvPr/>
            </p:nvSpPr>
            <p:spPr bwMode="auto">
              <a:xfrm>
                <a:off x="2409" y="1194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6" name="Line 774"/>
              <p:cNvSpPr>
                <a:spLocks noChangeShapeType="1"/>
              </p:cNvSpPr>
              <p:nvPr/>
            </p:nvSpPr>
            <p:spPr bwMode="auto">
              <a:xfrm>
                <a:off x="2415" y="1194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7" name="Line 775"/>
              <p:cNvSpPr>
                <a:spLocks noChangeShapeType="1"/>
              </p:cNvSpPr>
              <p:nvPr/>
            </p:nvSpPr>
            <p:spPr bwMode="auto">
              <a:xfrm>
                <a:off x="2420" y="1194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8" name="Freeform 776"/>
              <p:cNvSpPr>
                <a:spLocks/>
              </p:cNvSpPr>
              <p:nvPr/>
            </p:nvSpPr>
            <p:spPr bwMode="auto">
              <a:xfrm>
                <a:off x="2420" y="1194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89" name="Freeform 777"/>
              <p:cNvSpPr>
                <a:spLocks/>
              </p:cNvSpPr>
              <p:nvPr/>
            </p:nvSpPr>
            <p:spPr bwMode="auto">
              <a:xfrm>
                <a:off x="2426" y="1194"/>
                <a:ext cx="5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16"/>
                  </a:cxn>
                  <a:cxn ang="0">
                    <a:pos x="5" y="33"/>
                  </a:cxn>
                  <a:cxn ang="0">
                    <a:pos x="5" y="38"/>
                  </a:cxn>
                </a:cxnLst>
                <a:rect l="0" t="0" r="r" b="b"/>
                <a:pathLst>
                  <a:path w="5" h="38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5" y="33"/>
                    </a:lnTo>
                    <a:lnTo>
                      <a:pt x="5" y="38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0" name="Freeform 778"/>
              <p:cNvSpPr>
                <a:spLocks/>
              </p:cNvSpPr>
              <p:nvPr/>
            </p:nvSpPr>
            <p:spPr bwMode="auto">
              <a:xfrm>
                <a:off x="2431" y="1232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1" name="Line 779"/>
              <p:cNvSpPr>
                <a:spLocks noChangeShapeType="1"/>
              </p:cNvSpPr>
              <p:nvPr/>
            </p:nvSpPr>
            <p:spPr bwMode="auto">
              <a:xfrm>
                <a:off x="2437" y="1232"/>
                <a:ext cx="1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2" name="Freeform 780"/>
              <p:cNvSpPr>
                <a:spLocks/>
              </p:cNvSpPr>
              <p:nvPr/>
            </p:nvSpPr>
            <p:spPr bwMode="auto">
              <a:xfrm>
                <a:off x="2453" y="1232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lnTo>
                      <a:pt x="17" y="0"/>
                    </a:lnTo>
                    <a:lnTo>
                      <a:pt x="28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3" name="Line 781"/>
              <p:cNvSpPr>
                <a:spLocks noChangeShapeType="1"/>
              </p:cNvSpPr>
              <p:nvPr/>
            </p:nvSpPr>
            <p:spPr bwMode="auto">
              <a:xfrm>
                <a:off x="2481" y="1232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4" name="Freeform 782"/>
              <p:cNvSpPr>
                <a:spLocks/>
              </p:cNvSpPr>
              <p:nvPr/>
            </p:nvSpPr>
            <p:spPr bwMode="auto">
              <a:xfrm>
                <a:off x="2492" y="1227"/>
                <a:ext cx="6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5"/>
                  </a:cxn>
                  <a:cxn ang="0">
                    <a:pos x="28" y="0"/>
                  </a:cxn>
                  <a:cxn ang="0">
                    <a:pos x="45" y="0"/>
                  </a:cxn>
                  <a:cxn ang="0">
                    <a:pos x="61" y="5"/>
                  </a:cxn>
                </a:cxnLst>
                <a:rect l="0" t="0" r="r" b="b"/>
                <a:pathLst>
                  <a:path w="61" h="5">
                    <a:moveTo>
                      <a:pt x="0" y="5"/>
                    </a:moveTo>
                    <a:lnTo>
                      <a:pt x="11" y="5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61" y="5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5" name="Freeform 783"/>
              <p:cNvSpPr>
                <a:spLocks/>
              </p:cNvSpPr>
              <p:nvPr/>
            </p:nvSpPr>
            <p:spPr bwMode="auto">
              <a:xfrm>
                <a:off x="2553" y="1232"/>
                <a:ext cx="33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1"/>
                  </a:cxn>
                  <a:cxn ang="0">
                    <a:pos x="22" y="28"/>
                  </a:cxn>
                  <a:cxn ang="0">
                    <a:pos x="28" y="45"/>
                  </a:cxn>
                  <a:cxn ang="0">
                    <a:pos x="33" y="56"/>
                  </a:cxn>
                </a:cxnLst>
                <a:rect l="0" t="0" r="r" b="b"/>
                <a:pathLst>
                  <a:path w="33" h="56">
                    <a:moveTo>
                      <a:pt x="0" y="0"/>
                    </a:moveTo>
                    <a:lnTo>
                      <a:pt x="11" y="11"/>
                    </a:lnTo>
                    <a:lnTo>
                      <a:pt x="22" y="28"/>
                    </a:lnTo>
                    <a:lnTo>
                      <a:pt x="28" y="45"/>
                    </a:lnTo>
                    <a:lnTo>
                      <a:pt x="33" y="56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6" name="Line 784"/>
              <p:cNvSpPr>
                <a:spLocks noChangeShapeType="1"/>
              </p:cNvSpPr>
              <p:nvPr/>
            </p:nvSpPr>
            <p:spPr bwMode="auto">
              <a:xfrm>
                <a:off x="2586" y="1288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7" name="Freeform 785"/>
              <p:cNvSpPr>
                <a:spLocks/>
              </p:cNvSpPr>
              <p:nvPr/>
            </p:nvSpPr>
            <p:spPr bwMode="auto">
              <a:xfrm>
                <a:off x="2586" y="1288"/>
                <a:ext cx="4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3" y="0"/>
                  </a:cxn>
                  <a:cxn ang="0">
                    <a:pos x="34" y="0"/>
                  </a:cxn>
                  <a:cxn ang="0">
                    <a:pos x="45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11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8" name="Freeform 786"/>
              <p:cNvSpPr>
                <a:spLocks/>
              </p:cNvSpPr>
              <p:nvPr/>
            </p:nvSpPr>
            <p:spPr bwMode="auto">
              <a:xfrm>
                <a:off x="2631" y="1288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299" name="Line 787"/>
              <p:cNvSpPr>
                <a:spLocks noChangeShapeType="1"/>
              </p:cNvSpPr>
              <p:nvPr/>
            </p:nvSpPr>
            <p:spPr bwMode="auto">
              <a:xfrm>
                <a:off x="2642" y="1288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0" name="Freeform 788"/>
              <p:cNvSpPr>
                <a:spLocks/>
              </p:cNvSpPr>
              <p:nvPr/>
            </p:nvSpPr>
            <p:spPr bwMode="auto">
              <a:xfrm>
                <a:off x="2642" y="1288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1" name="Freeform 789"/>
              <p:cNvSpPr>
                <a:spLocks/>
              </p:cNvSpPr>
              <p:nvPr/>
            </p:nvSpPr>
            <p:spPr bwMode="auto">
              <a:xfrm>
                <a:off x="2664" y="128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5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2" name="Freeform 790"/>
              <p:cNvSpPr>
                <a:spLocks/>
              </p:cNvSpPr>
              <p:nvPr/>
            </p:nvSpPr>
            <p:spPr bwMode="auto">
              <a:xfrm>
                <a:off x="2681" y="1277"/>
                <a:ext cx="55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5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49" y="5"/>
                  </a:cxn>
                  <a:cxn ang="0">
                    <a:pos x="55" y="11"/>
                  </a:cxn>
                </a:cxnLst>
                <a:rect l="0" t="0" r="r" b="b"/>
                <a:pathLst>
                  <a:path w="55" h="11">
                    <a:moveTo>
                      <a:pt x="0" y="11"/>
                    </a:moveTo>
                    <a:lnTo>
                      <a:pt x="11" y="5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49" y="5"/>
                    </a:lnTo>
                    <a:lnTo>
                      <a:pt x="55" y="11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3" name="Freeform 791"/>
              <p:cNvSpPr>
                <a:spLocks/>
              </p:cNvSpPr>
              <p:nvPr/>
            </p:nvSpPr>
            <p:spPr bwMode="auto">
              <a:xfrm>
                <a:off x="2736" y="1288"/>
                <a:ext cx="5" cy="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6"/>
                  </a:cxn>
                  <a:cxn ang="0">
                    <a:pos x="5" y="38"/>
                  </a:cxn>
                  <a:cxn ang="0">
                    <a:pos x="5" y="66"/>
                  </a:cxn>
                  <a:cxn ang="0">
                    <a:pos x="5" y="99"/>
                  </a:cxn>
                  <a:cxn ang="0">
                    <a:pos x="5" y="133"/>
                  </a:cxn>
                  <a:cxn ang="0">
                    <a:pos x="5" y="160"/>
                  </a:cxn>
                  <a:cxn ang="0">
                    <a:pos x="5" y="182"/>
                  </a:cxn>
                  <a:cxn ang="0">
                    <a:pos x="5" y="199"/>
                  </a:cxn>
                </a:cxnLst>
                <a:rect l="0" t="0" r="r" b="b"/>
                <a:pathLst>
                  <a:path w="5" h="199">
                    <a:moveTo>
                      <a:pt x="0" y="0"/>
                    </a:moveTo>
                    <a:lnTo>
                      <a:pt x="5" y="16"/>
                    </a:lnTo>
                    <a:lnTo>
                      <a:pt x="5" y="38"/>
                    </a:lnTo>
                    <a:lnTo>
                      <a:pt x="5" y="66"/>
                    </a:lnTo>
                    <a:lnTo>
                      <a:pt x="5" y="99"/>
                    </a:lnTo>
                    <a:lnTo>
                      <a:pt x="5" y="133"/>
                    </a:lnTo>
                    <a:lnTo>
                      <a:pt x="5" y="160"/>
                    </a:lnTo>
                    <a:lnTo>
                      <a:pt x="5" y="182"/>
                    </a:lnTo>
                    <a:lnTo>
                      <a:pt x="5" y="199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4" name="Freeform 792"/>
              <p:cNvSpPr>
                <a:spLocks/>
              </p:cNvSpPr>
              <p:nvPr/>
            </p:nvSpPr>
            <p:spPr bwMode="auto">
              <a:xfrm>
                <a:off x="2741" y="148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5" name="Freeform 793"/>
              <p:cNvSpPr>
                <a:spLocks/>
              </p:cNvSpPr>
              <p:nvPr/>
            </p:nvSpPr>
            <p:spPr bwMode="auto">
              <a:xfrm>
                <a:off x="2747" y="1448"/>
                <a:ext cx="11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28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0" y="39"/>
                    </a:moveTo>
                    <a:lnTo>
                      <a:pt x="0" y="28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6" name="Freeform 794"/>
              <p:cNvSpPr>
                <a:spLocks/>
              </p:cNvSpPr>
              <p:nvPr/>
            </p:nvSpPr>
            <p:spPr bwMode="auto">
              <a:xfrm>
                <a:off x="2758" y="1448"/>
                <a:ext cx="22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" y="17"/>
                  </a:cxn>
                  <a:cxn ang="0">
                    <a:pos x="11" y="50"/>
                  </a:cxn>
                  <a:cxn ang="0">
                    <a:pos x="17" y="78"/>
                  </a:cxn>
                  <a:cxn ang="0">
                    <a:pos x="22" y="89"/>
                  </a:cxn>
                  <a:cxn ang="0">
                    <a:pos x="22" y="100"/>
                  </a:cxn>
                </a:cxnLst>
                <a:rect l="0" t="0" r="r" b="b"/>
                <a:pathLst>
                  <a:path w="22" h="100">
                    <a:moveTo>
                      <a:pt x="0" y="0"/>
                    </a:moveTo>
                    <a:lnTo>
                      <a:pt x="0" y="6"/>
                    </a:lnTo>
                    <a:lnTo>
                      <a:pt x="6" y="17"/>
                    </a:lnTo>
                    <a:lnTo>
                      <a:pt x="11" y="50"/>
                    </a:lnTo>
                    <a:lnTo>
                      <a:pt x="17" y="78"/>
                    </a:lnTo>
                    <a:lnTo>
                      <a:pt x="22" y="89"/>
                    </a:lnTo>
                    <a:lnTo>
                      <a:pt x="22" y="10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7" name="Freeform 795"/>
              <p:cNvSpPr>
                <a:spLocks/>
              </p:cNvSpPr>
              <p:nvPr/>
            </p:nvSpPr>
            <p:spPr bwMode="auto">
              <a:xfrm>
                <a:off x="2780" y="15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8" name="Freeform 796"/>
              <p:cNvSpPr>
                <a:spLocks/>
              </p:cNvSpPr>
              <p:nvPr/>
            </p:nvSpPr>
            <p:spPr bwMode="auto">
              <a:xfrm>
                <a:off x="2786" y="1548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5" y="0"/>
                    </a:lnTo>
                    <a:lnTo>
                      <a:pt x="1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09" name="Line 797"/>
              <p:cNvSpPr>
                <a:spLocks noChangeShapeType="1"/>
              </p:cNvSpPr>
              <p:nvPr/>
            </p:nvSpPr>
            <p:spPr bwMode="auto">
              <a:xfrm>
                <a:off x="2802" y="1548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0" name="Freeform 798"/>
              <p:cNvSpPr>
                <a:spLocks/>
              </p:cNvSpPr>
              <p:nvPr/>
            </p:nvSpPr>
            <p:spPr bwMode="auto">
              <a:xfrm>
                <a:off x="2813" y="1548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1" name="Line 799"/>
              <p:cNvSpPr>
                <a:spLocks noChangeShapeType="1"/>
              </p:cNvSpPr>
              <p:nvPr/>
            </p:nvSpPr>
            <p:spPr bwMode="auto">
              <a:xfrm>
                <a:off x="2825" y="1548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2" name="Freeform 800"/>
              <p:cNvSpPr>
                <a:spLocks/>
              </p:cNvSpPr>
              <p:nvPr/>
            </p:nvSpPr>
            <p:spPr bwMode="auto">
              <a:xfrm>
                <a:off x="2825" y="1548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3" name="Line 801"/>
              <p:cNvSpPr>
                <a:spLocks noChangeShapeType="1"/>
              </p:cNvSpPr>
              <p:nvPr/>
            </p:nvSpPr>
            <p:spPr bwMode="auto">
              <a:xfrm>
                <a:off x="2836" y="1548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4" name="Freeform 802"/>
              <p:cNvSpPr>
                <a:spLocks/>
              </p:cNvSpPr>
              <p:nvPr/>
            </p:nvSpPr>
            <p:spPr bwMode="auto">
              <a:xfrm>
                <a:off x="2841" y="154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5" name="Freeform 803"/>
              <p:cNvSpPr>
                <a:spLocks/>
              </p:cNvSpPr>
              <p:nvPr/>
            </p:nvSpPr>
            <p:spPr bwMode="auto">
              <a:xfrm>
                <a:off x="2858" y="1548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6" name="Line 804"/>
              <p:cNvSpPr>
                <a:spLocks noChangeShapeType="1"/>
              </p:cNvSpPr>
              <p:nvPr/>
            </p:nvSpPr>
            <p:spPr bwMode="auto">
              <a:xfrm>
                <a:off x="2874" y="1548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7" name="Line 805"/>
              <p:cNvSpPr>
                <a:spLocks noChangeShapeType="1"/>
              </p:cNvSpPr>
              <p:nvPr/>
            </p:nvSpPr>
            <p:spPr bwMode="auto">
              <a:xfrm>
                <a:off x="2874" y="1548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8" name="Line 806"/>
              <p:cNvSpPr>
                <a:spLocks noChangeShapeType="1"/>
              </p:cNvSpPr>
              <p:nvPr/>
            </p:nvSpPr>
            <p:spPr bwMode="auto">
              <a:xfrm>
                <a:off x="2880" y="1548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19" name="Freeform 807"/>
              <p:cNvSpPr>
                <a:spLocks/>
              </p:cNvSpPr>
              <p:nvPr/>
            </p:nvSpPr>
            <p:spPr bwMode="auto">
              <a:xfrm>
                <a:off x="2891" y="15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0" name="Freeform 808"/>
              <p:cNvSpPr>
                <a:spLocks/>
              </p:cNvSpPr>
              <p:nvPr/>
            </p:nvSpPr>
            <p:spPr bwMode="auto">
              <a:xfrm>
                <a:off x="2897" y="1271"/>
                <a:ext cx="5" cy="277"/>
              </a:xfrm>
              <a:custGeom>
                <a:avLst/>
                <a:gdLst/>
                <a:ahLst/>
                <a:cxnLst>
                  <a:cxn ang="0">
                    <a:pos x="0" y="277"/>
                  </a:cxn>
                  <a:cxn ang="0">
                    <a:pos x="0" y="255"/>
                  </a:cxn>
                  <a:cxn ang="0">
                    <a:pos x="0" y="222"/>
                  </a:cxn>
                  <a:cxn ang="0">
                    <a:pos x="0" y="183"/>
                  </a:cxn>
                  <a:cxn ang="0">
                    <a:pos x="0" y="139"/>
                  </a:cxn>
                  <a:cxn ang="0">
                    <a:pos x="5" y="94"/>
                  </a:cxn>
                  <a:cxn ang="0">
                    <a:pos x="5" y="55"/>
                  </a:cxn>
                  <a:cxn ang="0">
                    <a:pos x="5" y="22"/>
                  </a:cxn>
                  <a:cxn ang="0">
                    <a:pos x="5" y="0"/>
                  </a:cxn>
                </a:cxnLst>
                <a:rect l="0" t="0" r="r" b="b"/>
                <a:pathLst>
                  <a:path w="5" h="277">
                    <a:moveTo>
                      <a:pt x="0" y="277"/>
                    </a:moveTo>
                    <a:lnTo>
                      <a:pt x="0" y="255"/>
                    </a:lnTo>
                    <a:lnTo>
                      <a:pt x="0" y="222"/>
                    </a:lnTo>
                    <a:lnTo>
                      <a:pt x="0" y="183"/>
                    </a:lnTo>
                    <a:lnTo>
                      <a:pt x="0" y="139"/>
                    </a:lnTo>
                    <a:lnTo>
                      <a:pt x="5" y="94"/>
                    </a:lnTo>
                    <a:lnTo>
                      <a:pt x="5" y="55"/>
                    </a:lnTo>
                    <a:lnTo>
                      <a:pt x="5" y="22"/>
                    </a:lnTo>
                    <a:lnTo>
                      <a:pt x="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1" name="Freeform 809"/>
              <p:cNvSpPr>
                <a:spLocks/>
              </p:cNvSpPr>
              <p:nvPr/>
            </p:nvSpPr>
            <p:spPr bwMode="auto">
              <a:xfrm>
                <a:off x="2902" y="1271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2" name="Freeform 810"/>
              <p:cNvSpPr>
                <a:spLocks/>
              </p:cNvSpPr>
              <p:nvPr/>
            </p:nvSpPr>
            <p:spPr bwMode="auto">
              <a:xfrm>
                <a:off x="2908" y="1271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7" y="0"/>
                  </a:cxn>
                </a:cxnLst>
                <a:rect l="0" t="0" r="r" b="b"/>
                <a:pathLst>
                  <a:path w="27">
                    <a:moveTo>
                      <a:pt x="0" y="0"/>
                    </a:moveTo>
                    <a:lnTo>
                      <a:pt x="11" y="0"/>
                    </a:lnTo>
                    <a:lnTo>
                      <a:pt x="2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3" name="Line 811"/>
              <p:cNvSpPr>
                <a:spLocks noChangeShapeType="1"/>
              </p:cNvSpPr>
              <p:nvPr/>
            </p:nvSpPr>
            <p:spPr bwMode="auto">
              <a:xfrm>
                <a:off x="2935" y="127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4" name="Line 812"/>
              <p:cNvSpPr>
                <a:spLocks noChangeShapeType="1"/>
              </p:cNvSpPr>
              <p:nvPr/>
            </p:nvSpPr>
            <p:spPr bwMode="auto">
              <a:xfrm>
                <a:off x="2941" y="1271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5" name="Line 813"/>
              <p:cNvSpPr>
                <a:spLocks noChangeShapeType="1"/>
              </p:cNvSpPr>
              <p:nvPr/>
            </p:nvSpPr>
            <p:spPr bwMode="auto">
              <a:xfrm>
                <a:off x="2946" y="1271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6" name="Freeform 814"/>
              <p:cNvSpPr>
                <a:spLocks/>
              </p:cNvSpPr>
              <p:nvPr/>
            </p:nvSpPr>
            <p:spPr bwMode="auto">
              <a:xfrm>
                <a:off x="2946" y="1271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7" name="Line 815"/>
              <p:cNvSpPr>
                <a:spLocks noChangeShapeType="1"/>
              </p:cNvSpPr>
              <p:nvPr/>
            </p:nvSpPr>
            <p:spPr bwMode="auto">
              <a:xfrm>
                <a:off x="2952" y="1271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8" name="Line 816"/>
              <p:cNvSpPr>
                <a:spLocks noChangeShapeType="1"/>
              </p:cNvSpPr>
              <p:nvPr/>
            </p:nvSpPr>
            <p:spPr bwMode="auto">
              <a:xfrm>
                <a:off x="2952" y="1271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29" name="Line 817"/>
              <p:cNvSpPr>
                <a:spLocks noChangeShapeType="1"/>
              </p:cNvSpPr>
              <p:nvPr/>
            </p:nvSpPr>
            <p:spPr bwMode="auto">
              <a:xfrm>
                <a:off x="2957" y="127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0" name="Line 818"/>
              <p:cNvSpPr>
                <a:spLocks noChangeShapeType="1"/>
              </p:cNvSpPr>
              <p:nvPr/>
            </p:nvSpPr>
            <p:spPr bwMode="auto">
              <a:xfrm>
                <a:off x="2963" y="127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1" name="Line 819"/>
              <p:cNvSpPr>
                <a:spLocks noChangeShapeType="1"/>
              </p:cNvSpPr>
              <p:nvPr/>
            </p:nvSpPr>
            <p:spPr bwMode="auto">
              <a:xfrm>
                <a:off x="2969" y="1271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2" name="Freeform 820"/>
              <p:cNvSpPr>
                <a:spLocks/>
              </p:cNvSpPr>
              <p:nvPr/>
            </p:nvSpPr>
            <p:spPr bwMode="auto">
              <a:xfrm>
                <a:off x="2969" y="1271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3" name="Line 821"/>
              <p:cNvSpPr>
                <a:spLocks noChangeShapeType="1"/>
              </p:cNvSpPr>
              <p:nvPr/>
            </p:nvSpPr>
            <p:spPr bwMode="auto">
              <a:xfrm>
                <a:off x="2980" y="1271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4" name="Freeform 822"/>
              <p:cNvSpPr>
                <a:spLocks/>
              </p:cNvSpPr>
              <p:nvPr/>
            </p:nvSpPr>
            <p:spPr bwMode="auto">
              <a:xfrm>
                <a:off x="2985" y="1271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lnTo>
                      <a:pt x="11" y="0"/>
                    </a:lnTo>
                    <a:lnTo>
                      <a:pt x="28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5" name="Freeform 823"/>
              <p:cNvSpPr>
                <a:spLocks/>
              </p:cNvSpPr>
              <p:nvPr/>
            </p:nvSpPr>
            <p:spPr bwMode="auto">
              <a:xfrm>
                <a:off x="3013" y="1271"/>
                <a:ext cx="4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44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22" y="0"/>
                    </a:lnTo>
                    <a:lnTo>
                      <a:pt x="44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6" name="Freeform 824"/>
              <p:cNvSpPr>
                <a:spLocks/>
              </p:cNvSpPr>
              <p:nvPr/>
            </p:nvSpPr>
            <p:spPr bwMode="auto">
              <a:xfrm>
                <a:off x="3057" y="1271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3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17" y="0"/>
                    </a:lnTo>
                    <a:lnTo>
                      <a:pt x="33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7" name="Freeform 825"/>
              <p:cNvSpPr>
                <a:spLocks/>
              </p:cNvSpPr>
              <p:nvPr/>
            </p:nvSpPr>
            <p:spPr bwMode="auto">
              <a:xfrm>
                <a:off x="3090" y="1271"/>
                <a:ext cx="5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8" y="0"/>
                  </a:cxn>
                  <a:cxn ang="0">
                    <a:pos x="39" y="0"/>
                  </a:cxn>
                  <a:cxn ang="0">
                    <a:pos x="50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11" y="0"/>
                    </a:lnTo>
                    <a:lnTo>
                      <a:pt x="28" y="0"/>
                    </a:lnTo>
                    <a:lnTo>
                      <a:pt x="39" y="0"/>
                    </a:lnTo>
                    <a:lnTo>
                      <a:pt x="50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8" name="Line 826"/>
              <p:cNvSpPr>
                <a:spLocks noChangeShapeType="1"/>
              </p:cNvSpPr>
              <p:nvPr/>
            </p:nvSpPr>
            <p:spPr bwMode="auto">
              <a:xfrm>
                <a:off x="3140" y="1271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39" name="Line 827"/>
              <p:cNvSpPr>
                <a:spLocks noChangeShapeType="1"/>
              </p:cNvSpPr>
              <p:nvPr/>
            </p:nvSpPr>
            <p:spPr bwMode="auto">
              <a:xfrm>
                <a:off x="3151" y="1271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0" name="Line 828"/>
              <p:cNvSpPr>
                <a:spLocks noChangeShapeType="1"/>
              </p:cNvSpPr>
              <p:nvPr/>
            </p:nvSpPr>
            <p:spPr bwMode="auto">
              <a:xfrm>
                <a:off x="3162" y="127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1" name="Line 829"/>
              <p:cNvSpPr>
                <a:spLocks noChangeShapeType="1"/>
              </p:cNvSpPr>
              <p:nvPr/>
            </p:nvSpPr>
            <p:spPr bwMode="auto">
              <a:xfrm>
                <a:off x="3168" y="1271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2" name="Freeform 830"/>
              <p:cNvSpPr>
                <a:spLocks/>
              </p:cNvSpPr>
              <p:nvPr/>
            </p:nvSpPr>
            <p:spPr bwMode="auto">
              <a:xfrm>
                <a:off x="3168" y="1271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3" name="Line 831"/>
              <p:cNvSpPr>
                <a:spLocks noChangeShapeType="1"/>
              </p:cNvSpPr>
              <p:nvPr/>
            </p:nvSpPr>
            <p:spPr bwMode="auto">
              <a:xfrm>
                <a:off x="3179" y="1271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4" name="Line 832"/>
              <p:cNvSpPr>
                <a:spLocks noChangeShapeType="1"/>
              </p:cNvSpPr>
              <p:nvPr/>
            </p:nvSpPr>
            <p:spPr bwMode="auto">
              <a:xfrm>
                <a:off x="3190" y="127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5" name="Freeform 833"/>
              <p:cNvSpPr>
                <a:spLocks/>
              </p:cNvSpPr>
              <p:nvPr/>
            </p:nvSpPr>
            <p:spPr bwMode="auto">
              <a:xfrm>
                <a:off x="3196" y="1271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6" name="Line 834"/>
              <p:cNvSpPr>
                <a:spLocks noChangeShapeType="1"/>
              </p:cNvSpPr>
              <p:nvPr/>
            </p:nvSpPr>
            <p:spPr bwMode="auto">
              <a:xfrm>
                <a:off x="3207" y="1271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7" name="Freeform 835"/>
              <p:cNvSpPr>
                <a:spLocks/>
              </p:cNvSpPr>
              <p:nvPr/>
            </p:nvSpPr>
            <p:spPr bwMode="auto">
              <a:xfrm>
                <a:off x="3207" y="1271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8" name="Freeform 836"/>
              <p:cNvSpPr>
                <a:spLocks/>
              </p:cNvSpPr>
              <p:nvPr/>
            </p:nvSpPr>
            <p:spPr bwMode="auto">
              <a:xfrm>
                <a:off x="3218" y="1271"/>
                <a:ext cx="1" cy="2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0" y="55"/>
                  </a:cxn>
                  <a:cxn ang="0">
                    <a:pos x="0" y="94"/>
                  </a:cxn>
                  <a:cxn ang="0">
                    <a:pos x="0" y="139"/>
                  </a:cxn>
                  <a:cxn ang="0">
                    <a:pos x="0" y="183"/>
                  </a:cxn>
                  <a:cxn ang="0">
                    <a:pos x="0" y="222"/>
                  </a:cxn>
                  <a:cxn ang="0">
                    <a:pos x="0" y="255"/>
                  </a:cxn>
                  <a:cxn ang="0">
                    <a:pos x="0" y="277"/>
                  </a:cxn>
                </a:cxnLst>
                <a:rect l="0" t="0" r="r" b="b"/>
                <a:pathLst>
                  <a:path h="277">
                    <a:moveTo>
                      <a:pt x="0" y="0"/>
                    </a:moveTo>
                    <a:lnTo>
                      <a:pt x="0" y="22"/>
                    </a:lnTo>
                    <a:lnTo>
                      <a:pt x="0" y="55"/>
                    </a:lnTo>
                    <a:lnTo>
                      <a:pt x="0" y="94"/>
                    </a:lnTo>
                    <a:lnTo>
                      <a:pt x="0" y="139"/>
                    </a:lnTo>
                    <a:lnTo>
                      <a:pt x="0" y="183"/>
                    </a:lnTo>
                    <a:lnTo>
                      <a:pt x="0" y="222"/>
                    </a:lnTo>
                    <a:lnTo>
                      <a:pt x="0" y="255"/>
                    </a:lnTo>
                    <a:lnTo>
                      <a:pt x="0" y="277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49" name="Freeform 837"/>
              <p:cNvSpPr>
                <a:spLocks/>
              </p:cNvSpPr>
              <p:nvPr/>
            </p:nvSpPr>
            <p:spPr bwMode="auto">
              <a:xfrm>
                <a:off x="3218" y="1548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0" name="Line 838"/>
              <p:cNvSpPr>
                <a:spLocks noChangeShapeType="1"/>
              </p:cNvSpPr>
              <p:nvPr/>
            </p:nvSpPr>
            <p:spPr bwMode="auto">
              <a:xfrm>
                <a:off x="3229" y="1548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1" name="Line 839"/>
              <p:cNvSpPr>
                <a:spLocks noChangeShapeType="1"/>
              </p:cNvSpPr>
              <p:nvPr/>
            </p:nvSpPr>
            <p:spPr bwMode="auto">
              <a:xfrm>
                <a:off x="3234" y="1548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2" name="Freeform 840"/>
              <p:cNvSpPr>
                <a:spLocks/>
              </p:cNvSpPr>
              <p:nvPr/>
            </p:nvSpPr>
            <p:spPr bwMode="auto">
              <a:xfrm>
                <a:off x="3240" y="1548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lnTo>
                      <a:pt x="11" y="0"/>
                    </a:lnTo>
                    <a:lnTo>
                      <a:pt x="28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3" name="Line 841"/>
              <p:cNvSpPr>
                <a:spLocks noChangeShapeType="1"/>
              </p:cNvSpPr>
              <p:nvPr/>
            </p:nvSpPr>
            <p:spPr bwMode="auto">
              <a:xfrm>
                <a:off x="3268" y="1548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4" name="Line 842"/>
              <p:cNvSpPr>
                <a:spLocks noChangeShapeType="1"/>
              </p:cNvSpPr>
              <p:nvPr/>
            </p:nvSpPr>
            <p:spPr bwMode="auto">
              <a:xfrm>
                <a:off x="3273" y="1548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5" name="Freeform 843"/>
              <p:cNvSpPr>
                <a:spLocks/>
              </p:cNvSpPr>
              <p:nvPr/>
            </p:nvSpPr>
            <p:spPr bwMode="auto">
              <a:xfrm>
                <a:off x="3273" y="154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6" name="Freeform 844"/>
              <p:cNvSpPr>
                <a:spLocks/>
              </p:cNvSpPr>
              <p:nvPr/>
            </p:nvSpPr>
            <p:spPr bwMode="auto">
              <a:xfrm>
                <a:off x="3279" y="1155"/>
                <a:ext cx="16" cy="393"/>
              </a:xfrm>
              <a:custGeom>
                <a:avLst/>
                <a:gdLst/>
                <a:ahLst/>
                <a:cxnLst>
                  <a:cxn ang="0">
                    <a:pos x="0" y="393"/>
                  </a:cxn>
                  <a:cxn ang="0">
                    <a:pos x="0" y="376"/>
                  </a:cxn>
                  <a:cxn ang="0">
                    <a:pos x="0" y="360"/>
                  </a:cxn>
                  <a:cxn ang="0">
                    <a:pos x="5" y="315"/>
                  </a:cxn>
                  <a:cxn ang="0">
                    <a:pos x="5" y="255"/>
                  </a:cxn>
                  <a:cxn ang="0">
                    <a:pos x="11" y="194"/>
                  </a:cxn>
                  <a:cxn ang="0">
                    <a:pos x="11" y="138"/>
                  </a:cxn>
                  <a:cxn ang="0">
                    <a:pos x="11" y="77"/>
                  </a:cxn>
                  <a:cxn ang="0">
                    <a:pos x="16" y="33"/>
                  </a:cxn>
                  <a:cxn ang="0">
                    <a:pos x="16" y="16"/>
                  </a:cxn>
                  <a:cxn ang="0">
                    <a:pos x="16" y="0"/>
                  </a:cxn>
                </a:cxnLst>
                <a:rect l="0" t="0" r="r" b="b"/>
                <a:pathLst>
                  <a:path w="16" h="393">
                    <a:moveTo>
                      <a:pt x="0" y="393"/>
                    </a:moveTo>
                    <a:lnTo>
                      <a:pt x="0" y="376"/>
                    </a:lnTo>
                    <a:lnTo>
                      <a:pt x="0" y="360"/>
                    </a:lnTo>
                    <a:lnTo>
                      <a:pt x="5" y="315"/>
                    </a:lnTo>
                    <a:lnTo>
                      <a:pt x="5" y="255"/>
                    </a:lnTo>
                    <a:lnTo>
                      <a:pt x="11" y="194"/>
                    </a:lnTo>
                    <a:lnTo>
                      <a:pt x="11" y="138"/>
                    </a:lnTo>
                    <a:lnTo>
                      <a:pt x="11" y="77"/>
                    </a:lnTo>
                    <a:lnTo>
                      <a:pt x="16" y="33"/>
                    </a:lnTo>
                    <a:lnTo>
                      <a:pt x="16" y="16"/>
                    </a:lnTo>
                    <a:lnTo>
                      <a:pt x="1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7" name="Line 845"/>
              <p:cNvSpPr>
                <a:spLocks noChangeShapeType="1"/>
              </p:cNvSpPr>
              <p:nvPr/>
            </p:nvSpPr>
            <p:spPr bwMode="auto">
              <a:xfrm>
                <a:off x="3295" y="115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8" name="Freeform 846"/>
              <p:cNvSpPr>
                <a:spLocks/>
              </p:cNvSpPr>
              <p:nvPr/>
            </p:nvSpPr>
            <p:spPr bwMode="auto">
              <a:xfrm>
                <a:off x="3295" y="1155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59" name="Line 847"/>
              <p:cNvSpPr>
                <a:spLocks noChangeShapeType="1"/>
              </p:cNvSpPr>
              <p:nvPr/>
            </p:nvSpPr>
            <p:spPr bwMode="auto">
              <a:xfrm>
                <a:off x="3301" y="115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0" name="Line 848"/>
              <p:cNvSpPr>
                <a:spLocks noChangeShapeType="1"/>
              </p:cNvSpPr>
              <p:nvPr/>
            </p:nvSpPr>
            <p:spPr bwMode="auto">
              <a:xfrm>
                <a:off x="3301" y="115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1" name="Line 849"/>
              <p:cNvSpPr>
                <a:spLocks noChangeShapeType="1"/>
              </p:cNvSpPr>
              <p:nvPr/>
            </p:nvSpPr>
            <p:spPr bwMode="auto">
              <a:xfrm>
                <a:off x="3301" y="1155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2" name="Freeform 850"/>
              <p:cNvSpPr>
                <a:spLocks/>
              </p:cNvSpPr>
              <p:nvPr/>
            </p:nvSpPr>
            <p:spPr bwMode="auto">
              <a:xfrm>
                <a:off x="3312" y="1155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8" y="0"/>
                  </a:cxn>
                </a:cxnLst>
                <a:rect l="0" t="0" r="r" b="b"/>
                <a:pathLst>
                  <a:path w="28">
                    <a:moveTo>
                      <a:pt x="0" y="0"/>
                    </a:moveTo>
                    <a:lnTo>
                      <a:pt x="11" y="0"/>
                    </a:lnTo>
                    <a:lnTo>
                      <a:pt x="28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3" name="Freeform 851"/>
              <p:cNvSpPr>
                <a:spLocks/>
              </p:cNvSpPr>
              <p:nvPr/>
            </p:nvSpPr>
            <p:spPr bwMode="auto">
              <a:xfrm>
                <a:off x="3340" y="1149"/>
                <a:ext cx="1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6" y="6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5" y="6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6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4" name="Freeform 852"/>
              <p:cNvSpPr>
                <a:spLocks/>
              </p:cNvSpPr>
              <p:nvPr/>
            </p:nvSpPr>
            <p:spPr bwMode="auto">
              <a:xfrm>
                <a:off x="3356" y="1155"/>
                <a:ext cx="17" cy="1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6" y="39"/>
                  </a:cxn>
                  <a:cxn ang="0">
                    <a:pos x="6" y="66"/>
                  </a:cxn>
                  <a:cxn ang="0">
                    <a:pos x="11" y="94"/>
                  </a:cxn>
                  <a:cxn ang="0">
                    <a:pos x="11" y="127"/>
                  </a:cxn>
                  <a:cxn ang="0">
                    <a:pos x="11" y="155"/>
                  </a:cxn>
                  <a:cxn ang="0">
                    <a:pos x="17" y="177"/>
                  </a:cxn>
                  <a:cxn ang="0">
                    <a:pos x="17" y="194"/>
                  </a:cxn>
                </a:cxnLst>
                <a:rect l="0" t="0" r="r" b="b"/>
                <a:pathLst>
                  <a:path w="17" h="194">
                    <a:moveTo>
                      <a:pt x="0" y="0"/>
                    </a:moveTo>
                    <a:lnTo>
                      <a:pt x="0" y="16"/>
                    </a:lnTo>
                    <a:lnTo>
                      <a:pt x="6" y="39"/>
                    </a:lnTo>
                    <a:lnTo>
                      <a:pt x="6" y="66"/>
                    </a:lnTo>
                    <a:lnTo>
                      <a:pt x="11" y="94"/>
                    </a:lnTo>
                    <a:lnTo>
                      <a:pt x="11" y="127"/>
                    </a:lnTo>
                    <a:lnTo>
                      <a:pt x="11" y="155"/>
                    </a:lnTo>
                    <a:lnTo>
                      <a:pt x="17" y="177"/>
                    </a:lnTo>
                    <a:lnTo>
                      <a:pt x="17" y="194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5" name="Freeform 853"/>
              <p:cNvSpPr>
                <a:spLocks/>
              </p:cNvSpPr>
              <p:nvPr/>
            </p:nvSpPr>
            <p:spPr bwMode="auto">
              <a:xfrm>
                <a:off x="3373" y="1349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6" name="Freeform 854"/>
              <p:cNvSpPr>
                <a:spLocks/>
              </p:cNvSpPr>
              <p:nvPr/>
            </p:nvSpPr>
            <p:spPr bwMode="auto">
              <a:xfrm>
                <a:off x="3378" y="1349"/>
                <a:ext cx="5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8" y="0"/>
                  </a:cxn>
                  <a:cxn ang="0">
                    <a:pos x="45" y="0"/>
                  </a:cxn>
                  <a:cxn ang="0">
                    <a:pos x="56" y="0"/>
                  </a:cxn>
                </a:cxnLst>
                <a:rect l="0" t="0" r="r" b="b"/>
                <a:pathLst>
                  <a:path w="56">
                    <a:moveTo>
                      <a:pt x="0" y="0"/>
                    </a:moveTo>
                    <a:lnTo>
                      <a:pt x="11" y="0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5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7" name="Line 855"/>
              <p:cNvSpPr>
                <a:spLocks noChangeShapeType="1"/>
              </p:cNvSpPr>
              <p:nvPr/>
            </p:nvSpPr>
            <p:spPr bwMode="auto">
              <a:xfrm>
                <a:off x="3434" y="134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8" name="Freeform 856"/>
              <p:cNvSpPr>
                <a:spLocks/>
              </p:cNvSpPr>
              <p:nvPr/>
            </p:nvSpPr>
            <p:spPr bwMode="auto">
              <a:xfrm>
                <a:off x="3434" y="1349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69" name="Line 857"/>
              <p:cNvSpPr>
                <a:spLocks noChangeShapeType="1"/>
              </p:cNvSpPr>
              <p:nvPr/>
            </p:nvSpPr>
            <p:spPr bwMode="auto">
              <a:xfrm>
                <a:off x="3439" y="134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0" name="Freeform 858"/>
              <p:cNvSpPr>
                <a:spLocks/>
              </p:cNvSpPr>
              <p:nvPr/>
            </p:nvSpPr>
            <p:spPr bwMode="auto">
              <a:xfrm>
                <a:off x="3439" y="1349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1" name="Line 859"/>
              <p:cNvSpPr>
                <a:spLocks noChangeShapeType="1"/>
              </p:cNvSpPr>
              <p:nvPr/>
            </p:nvSpPr>
            <p:spPr bwMode="auto">
              <a:xfrm>
                <a:off x="3456" y="134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2" name="Freeform 860"/>
              <p:cNvSpPr>
                <a:spLocks/>
              </p:cNvSpPr>
              <p:nvPr/>
            </p:nvSpPr>
            <p:spPr bwMode="auto">
              <a:xfrm>
                <a:off x="3456" y="1349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3" name="Line 861"/>
              <p:cNvSpPr>
                <a:spLocks noChangeShapeType="1"/>
              </p:cNvSpPr>
              <p:nvPr/>
            </p:nvSpPr>
            <p:spPr bwMode="auto">
              <a:xfrm>
                <a:off x="3467" y="1349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4" name="Line 862"/>
              <p:cNvSpPr>
                <a:spLocks noChangeShapeType="1"/>
              </p:cNvSpPr>
              <p:nvPr/>
            </p:nvSpPr>
            <p:spPr bwMode="auto">
              <a:xfrm>
                <a:off x="3473" y="1349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5" name="Freeform 863"/>
              <p:cNvSpPr>
                <a:spLocks/>
              </p:cNvSpPr>
              <p:nvPr/>
            </p:nvSpPr>
            <p:spPr bwMode="auto">
              <a:xfrm>
                <a:off x="3478" y="1349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6" name="Freeform 864"/>
              <p:cNvSpPr>
                <a:spLocks/>
              </p:cNvSpPr>
              <p:nvPr/>
            </p:nvSpPr>
            <p:spPr bwMode="auto">
              <a:xfrm>
                <a:off x="3495" y="1349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7" name="Line 865"/>
              <p:cNvSpPr>
                <a:spLocks noChangeShapeType="1"/>
              </p:cNvSpPr>
              <p:nvPr/>
            </p:nvSpPr>
            <p:spPr bwMode="auto">
              <a:xfrm>
                <a:off x="3511" y="134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8" name="Freeform 866"/>
              <p:cNvSpPr>
                <a:spLocks/>
              </p:cNvSpPr>
              <p:nvPr/>
            </p:nvSpPr>
            <p:spPr bwMode="auto">
              <a:xfrm>
                <a:off x="3511" y="1349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79" name="Line 867"/>
              <p:cNvSpPr>
                <a:spLocks noChangeShapeType="1"/>
              </p:cNvSpPr>
              <p:nvPr/>
            </p:nvSpPr>
            <p:spPr bwMode="auto">
              <a:xfrm>
                <a:off x="3528" y="134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0" name="Freeform 868"/>
              <p:cNvSpPr>
                <a:spLocks/>
              </p:cNvSpPr>
              <p:nvPr/>
            </p:nvSpPr>
            <p:spPr bwMode="auto">
              <a:xfrm>
                <a:off x="3528" y="1271"/>
                <a:ext cx="5" cy="78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61"/>
                  </a:cxn>
                  <a:cxn ang="0">
                    <a:pos x="0" y="39"/>
                  </a:cxn>
                  <a:cxn ang="0">
                    <a:pos x="5" y="17"/>
                  </a:cxn>
                  <a:cxn ang="0">
                    <a:pos x="5" y="0"/>
                  </a:cxn>
                </a:cxnLst>
                <a:rect l="0" t="0" r="r" b="b"/>
                <a:pathLst>
                  <a:path w="5" h="78">
                    <a:moveTo>
                      <a:pt x="0" y="78"/>
                    </a:moveTo>
                    <a:lnTo>
                      <a:pt x="0" y="61"/>
                    </a:lnTo>
                    <a:lnTo>
                      <a:pt x="0" y="39"/>
                    </a:lnTo>
                    <a:lnTo>
                      <a:pt x="5" y="17"/>
                    </a:lnTo>
                    <a:lnTo>
                      <a:pt x="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1" name="Freeform 869"/>
              <p:cNvSpPr>
                <a:spLocks/>
              </p:cNvSpPr>
              <p:nvPr/>
            </p:nvSpPr>
            <p:spPr bwMode="auto">
              <a:xfrm>
                <a:off x="3533" y="1271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2" name="Line 870"/>
              <p:cNvSpPr>
                <a:spLocks noChangeShapeType="1"/>
              </p:cNvSpPr>
              <p:nvPr/>
            </p:nvSpPr>
            <p:spPr bwMode="auto">
              <a:xfrm>
                <a:off x="3539" y="127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3" name="Line 871"/>
              <p:cNvSpPr>
                <a:spLocks noChangeShapeType="1"/>
              </p:cNvSpPr>
              <p:nvPr/>
            </p:nvSpPr>
            <p:spPr bwMode="auto">
              <a:xfrm>
                <a:off x="3545" y="1271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4" name="Freeform 872"/>
              <p:cNvSpPr>
                <a:spLocks/>
              </p:cNvSpPr>
              <p:nvPr/>
            </p:nvSpPr>
            <p:spPr bwMode="auto">
              <a:xfrm>
                <a:off x="3545" y="1271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5" name="Line 873"/>
              <p:cNvSpPr>
                <a:spLocks noChangeShapeType="1"/>
              </p:cNvSpPr>
              <p:nvPr/>
            </p:nvSpPr>
            <p:spPr bwMode="auto">
              <a:xfrm>
                <a:off x="3556" y="1271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6" name="Line 874"/>
              <p:cNvSpPr>
                <a:spLocks noChangeShapeType="1"/>
              </p:cNvSpPr>
              <p:nvPr/>
            </p:nvSpPr>
            <p:spPr bwMode="auto">
              <a:xfrm>
                <a:off x="3561" y="1271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7" name="Line 875"/>
              <p:cNvSpPr>
                <a:spLocks noChangeShapeType="1"/>
              </p:cNvSpPr>
              <p:nvPr/>
            </p:nvSpPr>
            <p:spPr bwMode="auto">
              <a:xfrm>
                <a:off x="3572" y="127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8" name="Line 876"/>
              <p:cNvSpPr>
                <a:spLocks noChangeShapeType="1"/>
              </p:cNvSpPr>
              <p:nvPr/>
            </p:nvSpPr>
            <p:spPr bwMode="auto">
              <a:xfrm>
                <a:off x="3578" y="1271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89" name="Freeform 877"/>
              <p:cNvSpPr>
                <a:spLocks/>
              </p:cNvSpPr>
              <p:nvPr/>
            </p:nvSpPr>
            <p:spPr bwMode="auto">
              <a:xfrm>
                <a:off x="3578" y="1271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0" name="Line 878"/>
              <p:cNvSpPr>
                <a:spLocks noChangeShapeType="1"/>
              </p:cNvSpPr>
              <p:nvPr/>
            </p:nvSpPr>
            <p:spPr bwMode="auto">
              <a:xfrm>
                <a:off x="3583" y="1271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1" name="Line 879"/>
              <p:cNvSpPr>
                <a:spLocks noChangeShapeType="1"/>
              </p:cNvSpPr>
              <p:nvPr/>
            </p:nvSpPr>
            <p:spPr bwMode="auto">
              <a:xfrm>
                <a:off x="3583" y="1271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2" name="Freeform 880"/>
              <p:cNvSpPr>
                <a:spLocks/>
              </p:cNvSpPr>
              <p:nvPr/>
            </p:nvSpPr>
            <p:spPr bwMode="auto">
              <a:xfrm>
                <a:off x="3583" y="1271"/>
                <a:ext cx="6" cy="1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0" y="67"/>
                  </a:cxn>
                  <a:cxn ang="0">
                    <a:pos x="0" y="94"/>
                  </a:cxn>
                  <a:cxn ang="0">
                    <a:pos x="0" y="127"/>
                  </a:cxn>
                  <a:cxn ang="0">
                    <a:pos x="6" y="155"/>
                  </a:cxn>
                  <a:cxn ang="0">
                    <a:pos x="6" y="177"/>
                  </a:cxn>
                  <a:cxn ang="0">
                    <a:pos x="6" y="194"/>
                  </a:cxn>
                </a:cxnLst>
                <a:rect l="0" t="0" r="r" b="b"/>
                <a:pathLst>
                  <a:path w="6" h="194">
                    <a:moveTo>
                      <a:pt x="0" y="0"/>
                    </a:moveTo>
                    <a:lnTo>
                      <a:pt x="0" y="17"/>
                    </a:lnTo>
                    <a:lnTo>
                      <a:pt x="0" y="39"/>
                    </a:lnTo>
                    <a:lnTo>
                      <a:pt x="0" y="67"/>
                    </a:lnTo>
                    <a:lnTo>
                      <a:pt x="0" y="94"/>
                    </a:lnTo>
                    <a:lnTo>
                      <a:pt x="0" y="127"/>
                    </a:lnTo>
                    <a:lnTo>
                      <a:pt x="6" y="155"/>
                    </a:lnTo>
                    <a:lnTo>
                      <a:pt x="6" y="177"/>
                    </a:lnTo>
                    <a:lnTo>
                      <a:pt x="6" y="194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3" name="Freeform 881"/>
              <p:cNvSpPr>
                <a:spLocks/>
              </p:cNvSpPr>
              <p:nvPr/>
            </p:nvSpPr>
            <p:spPr bwMode="auto">
              <a:xfrm>
                <a:off x="3589" y="1465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4" name="Line 882"/>
              <p:cNvSpPr>
                <a:spLocks noChangeShapeType="1"/>
              </p:cNvSpPr>
              <p:nvPr/>
            </p:nvSpPr>
            <p:spPr bwMode="auto">
              <a:xfrm>
                <a:off x="3600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5" name="Freeform 883"/>
              <p:cNvSpPr>
                <a:spLocks/>
              </p:cNvSpPr>
              <p:nvPr/>
            </p:nvSpPr>
            <p:spPr bwMode="auto">
              <a:xfrm>
                <a:off x="3600" y="1465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6" name="Line 884"/>
              <p:cNvSpPr>
                <a:spLocks noChangeShapeType="1"/>
              </p:cNvSpPr>
              <p:nvPr/>
            </p:nvSpPr>
            <p:spPr bwMode="auto">
              <a:xfrm>
                <a:off x="3611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7" name="Freeform 885"/>
              <p:cNvSpPr>
                <a:spLocks/>
              </p:cNvSpPr>
              <p:nvPr/>
            </p:nvSpPr>
            <p:spPr bwMode="auto">
              <a:xfrm>
                <a:off x="3611" y="1465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8" name="Freeform 886"/>
              <p:cNvSpPr>
                <a:spLocks/>
              </p:cNvSpPr>
              <p:nvPr/>
            </p:nvSpPr>
            <p:spPr bwMode="auto">
              <a:xfrm>
                <a:off x="3622" y="1465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399" name="Line 887"/>
              <p:cNvSpPr>
                <a:spLocks noChangeShapeType="1"/>
              </p:cNvSpPr>
              <p:nvPr/>
            </p:nvSpPr>
            <p:spPr bwMode="auto">
              <a:xfrm>
                <a:off x="3633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0" name="Line 888"/>
              <p:cNvSpPr>
                <a:spLocks noChangeShapeType="1"/>
              </p:cNvSpPr>
              <p:nvPr/>
            </p:nvSpPr>
            <p:spPr bwMode="auto">
              <a:xfrm>
                <a:off x="3633" y="1465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1" name="Line 889"/>
              <p:cNvSpPr>
                <a:spLocks noChangeShapeType="1"/>
              </p:cNvSpPr>
              <p:nvPr/>
            </p:nvSpPr>
            <p:spPr bwMode="auto">
              <a:xfrm>
                <a:off x="3639" y="146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2" name="Line 890"/>
              <p:cNvSpPr>
                <a:spLocks noChangeShapeType="1"/>
              </p:cNvSpPr>
              <p:nvPr/>
            </p:nvSpPr>
            <p:spPr bwMode="auto">
              <a:xfrm>
                <a:off x="3644" y="1465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3" name="Line 891"/>
              <p:cNvSpPr>
                <a:spLocks noChangeShapeType="1"/>
              </p:cNvSpPr>
              <p:nvPr/>
            </p:nvSpPr>
            <p:spPr bwMode="auto">
              <a:xfrm>
                <a:off x="3650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4" name="Line 892"/>
              <p:cNvSpPr>
                <a:spLocks noChangeShapeType="1"/>
              </p:cNvSpPr>
              <p:nvPr/>
            </p:nvSpPr>
            <p:spPr bwMode="auto">
              <a:xfrm>
                <a:off x="3650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5" name="Line 893"/>
              <p:cNvSpPr>
                <a:spLocks noChangeShapeType="1"/>
              </p:cNvSpPr>
              <p:nvPr/>
            </p:nvSpPr>
            <p:spPr bwMode="auto">
              <a:xfrm>
                <a:off x="3650" y="146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6" name="Line 894"/>
              <p:cNvSpPr>
                <a:spLocks noChangeShapeType="1"/>
              </p:cNvSpPr>
              <p:nvPr/>
            </p:nvSpPr>
            <p:spPr bwMode="auto">
              <a:xfrm>
                <a:off x="3655" y="1465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7" name="Freeform 895"/>
              <p:cNvSpPr>
                <a:spLocks/>
              </p:cNvSpPr>
              <p:nvPr/>
            </p:nvSpPr>
            <p:spPr bwMode="auto">
              <a:xfrm>
                <a:off x="3666" y="1465"/>
                <a:ext cx="5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3" y="0"/>
                  </a:cxn>
                  <a:cxn ang="0">
                    <a:pos x="39" y="0"/>
                  </a:cxn>
                  <a:cxn ang="0">
                    <a:pos x="50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11" y="0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50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8" name="Freeform 896"/>
              <p:cNvSpPr>
                <a:spLocks/>
              </p:cNvSpPr>
              <p:nvPr/>
            </p:nvSpPr>
            <p:spPr bwMode="auto">
              <a:xfrm>
                <a:off x="3716" y="1465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09" name="Line 897"/>
              <p:cNvSpPr>
                <a:spLocks noChangeShapeType="1"/>
              </p:cNvSpPr>
              <p:nvPr/>
            </p:nvSpPr>
            <p:spPr bwMode="auto">
              <a:xfrm>
                <a:off x="3727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0" name="Freeform 898"/>
              <p:cNvSpPr>
                <a:spLocks/>
              </p:cNvSpPr>
              <p:nvPr/>
            </p:nvSpPr>
            <p:spPr bwMode="auto">
              <a:xfrm>
                <a:off x="3727" y="1465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7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1" name="Line 899"/>
              <p:cNvSpPr>
                <a:spLocks noChangeShapeType="1"/>
              </p:cNvSpPr>
              <p:nvPr/>
            </p:nvSpPr>
            <p:spPr bwMode="auto">
              <a:xfrm>
                <a:off x="3749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2" name="Line 900"/>
              <p:cNvSpPr>
                <a:spLocks noChangeShapeType="1"/>
              </p:cNvSpPr>
              <p:nvPr/>
            </p:nvSpPr>
            <p:spPr bwMode="auto">
              <a:xfrm>
                <a:off x="3749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3" name="Freeform 901"/>
              <p:cNvSpPr>
                <a:spLocks/>
              </p:cNvSpPr>
              <p:nvPr/>
            </p:nvSpPr>
            <p:spPr bwMode="auto">
              <a:xfrm>
                <a:off x="3749" y="1465"/>
                <a:ext cx="4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3" y="0"/>
                  </a:cxn>
                  <a:cxn ang="0">
                    <a:pos x="34" y="0"/>
                  </a:cxn>
                  <a:cxn ang="0">
                    <a:pos x="45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4" name="Line 902"/>
              <p:cNvSpPr>
                <a:spLocks noChangeShapeType="1"/>
              </p:cNvSpPr>
              <p:nvPr/>
            </p:nvSpPr>
            <p:spPr bwMode="auto">
              <a:xfrm>
                <a:off x="3794" y="1465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5" name="Freeform 903"/>
              <p:cNvSpPr>
                <a:spLocks/>
              </p:cNvSpPr>
              <p:nvPr/>
            </p:nvSpPr>
            <p:spPr bwMode="auto">
              <a:xfrm>
                <a:off x="3805" y="1465"/>
                <a:ext cx="1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  <a:cxn ang="0">
                    <a:pos x="55" y="0"/>
                  </a:cxn>
                  <a:cxn ang="0">
                    <a:pos x="88" y="0"/>
                  </a:cxn>
                  <a:cxn ang="0">
                    <a:pos x="100" y="0"/>
                  </a:cxn>
                  <a:cxn ang="0">
                    <a:pos x="111" y="0"/>
                  </a:cxn>
                </a:cxnLst>
                <a:rect l="0" t="0" r="r" b="b"/>
                <a:pathLst>
                  <a:path w="111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  <a:lnTo>
                      <a:pt x="55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1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6" name="Line 904"/>
              <p:cNvSpPr>
                <a:spLocks noChangeShapeType="1"/>
              </p:cNvSpPr>
              <p:nvPr/>
            </p:nvSpPr>
            <p:spPr bwMode="auto">
              <a:xfrm>
                <a:off x="3916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7" name="Freeform 905"/>
              <p:cNvSpPr>
                <a:spLocks/>
              </p:cNvSpPr>
              <p:nvPr/>
            </p:nvSpPr>
            <p:spPr bwMode="auto">
              <a:xfrm>
                <a:off x="3916" y="1465"/>
                <a:ext cx="5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55" y="0"/>
                  </a:cxn>
                </a:cxnLst>
                <a:rect l="0" t="0" r="r" b="b"/>
                <a:pathLst>
                  <a:path w="55">
                    <a:moveTo>
                      <a:pt x="0" y="0"/>
                    </a:moveTo>
                    <a:lnTo>
                      <a:pt x="11" y="0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5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8" name="Line 906"/>
              <p:cNvSpPr>
                <a:spLocks noChangeShapeType="1"/>
              </p:cNvSpPr>
              <p:nvPr/>
            </p:nvSpPr>
            <p:spPr bwMode="auto">
              <a:xfrm>
                <a:off x="3971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19" name="Freeform 907"/>
              <p:cNvSpPr>
                <a:spLocks/>
              </p:cNvSpPr>
              <p:nvPr/>
            </p:nvSpPr>
            <p:spPr bwMode="auto">
              <a:xfrm>
                <a:off x="3971" y="1465"/>
                <a:ext cx="9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0"/>
                  </a:cxn>
                  <a:cxn ang="0">
                    <a:pos x="44" y="0"/>
                  </a:cxn>
                  <a:cxn ang="0">
                    <a:pos x="72" y="0"/>
                  </a:cxn>
                  <a:cxn ang="0">
                    <a:pos x="89" y="0"/>
                  </a:cxn>
                  <a:cxn ang="0">
                    <a:pos x="94" y="0"/>
                  </a:cxn>
                </a:cxnLst>
                <a:rect l="0" t="0" r="r" b="b"/>
                <a:pathLst>
                  <a:path w="94">
                    <a:moveTo>
                      <a:pt x="0" y="0"/>
                    </a:moveTo>
                    <a:lnTo>
                      <a:pt x="6" y="0"/>
                    </a:lnTo>
                    <a:lnTo>
                      <a:pt x="17" y="0"/>
                    </a:lnTo>
                    <a:lnTo>
                      <a:pt x="44" y="0"/>
                    </a:lnTo>
                    <a:lnTo>
                      <a:pt x="72" y="0"/>
                    </a:lnTo>
                    <a:lnTo>
                      <a:pt x="89" y="0"/>
                    </a:lnTo>
                    <a:lnTo>
                      <a:pt x="94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20" name="Line 908"/>
              <p:cNvSpPr>
                <a:spLocks noChangeShapeType="1"/>
              </p:cNvSpPr>
              <p:nvPr/>
            </p:nvSpPr>
            <p:spPr bwMode="auto">
              <a:xfrm>
                <a:off x="4065" y="1465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21" name="Line 909"/>
              <p:cNvSpPr>
                <a:spLocks noChangeShapeType="1"/>
              </p:cNvSpPr>
              <p:nvPr/>
            </p:nvSpPr>
            <p:spPr bwMode="auto">
              <a:xfrm>
                <a:off x="4071" y="1465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22" name="Freeform 910"/>
              <p:cNvSpPr>
                <a:spLocks/>
              </p:cNvSpPr>
              <p:nvPr/>
            </p:nvSpPr>
            <p:spPr bwMode="auto">
              <a:xfrm>
                <a:off x="4071" y="1465"/>
                <a:ext cx="5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55" y="0"/>
                  </a:cxn>
                </a:cxnLst>
                <a:rect l="0" t="0" r="r" b="b"/>
                <a:pathLst>
                  <a:path w="55">
                    <a:moveTo>
                      <a:pt x="0" y="0"/>
                    </a:moveTo>
                    <a:lnTo>
                      <a:pt x="11" y="0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55" y="0"/>
                    </a:ln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23" name="Line 911"/>
              <p:cNvSpPr>
                <a:spLocks noChangeShapeType="1"/>
              </p:cNvSpPr>
              <p:nvPr/>
            </p:nvSpPr>
            <p:spPr bwMode="auto">
              <a:xfrm>
                <a:off x="4126" y="1465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24" name="Line 912"/>
              <p:cNvSpPr>
                <a:spLocks noChangeShapeType="1"/>
              </p:cNvSpPr>
              <p:nvPr/>
            </p:nvSpPr>
            <p:spPr bwMode="auto">
              <a:xfrm>
                <a:off x="4137" y="1465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93425" name="Line 913"/>
              <p:cNvSpPr>
                <a:spLocks noChangeShapeType="1"/>
              </p:cNvSpPr>
              <p:nvPr/>
            </p:nvSpPr>
            <p:spPr bwMode="auto">
              <a:xfrm>
                <a:off x="4148" y="1465"/>
                <a:ext cx="11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</p:grpSp>
      <p:sp>
        <p:nvSpPr>
          <p:cNvPr id="193426" name="Text Box 914"/>
          <p:cNvSpPr txBox="1">
            <a:spLocks noChangeArrowheads="1"/>
          </p:cNvSpPr>
          <p:nvPr/>
        </p:nvSpPr>
        <p:spPr bwMode="auto">
          <a:xfrm>
            <a:off x="7966079" y="3959225"/>
            <a:ext cx="990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008000"/>
                </a:solidFill>
                <a:cs typeface="Arial" pitchFamily="34" charset="0"/>
              </a:rPr>
              <a:t>55 </a:t>
            </a:r>
            <a:r>
              <a:rPr lang="en-AU" sz="2000" b="1" dirty="0" smtClean="0">
                <a:solidFill>
                  <a:srgbClr val="008000"/>
                </a:solidFill>
                <a:cs typeface="Arial" pitchFamily="34" charset="0"/>
              </a:rPr>
              <a:t>(0.5)</a:t>
            </a:r>
            <a:endParaRPr lang="en-US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93427" name="Text Box 915"/>
          <p:cNvSpPr txBox="1">
            <a:spLocks noChangeArrowheads="1"/>
          </p:cNvSpPr>
          <p:nvPr/>
        </p:nvSpPr>
        <p:spPr bwMode="auto">
          <a:xfrm>
            <a:off x="7850188" y="1738313"/>
            <a:ext cx="11208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008000"/>
                </a:solidFill>
                <a:cs typeface="Arial" pitchFamily="34" charset="0"/>
              </a:rPr>
              <a:t>115 </a:t>
            </a:r>
            <a:r>
              <a:rPr lang="en-AU" sz="2000" b="1" dirty="0" smtClean="0">
                <a:solidFill>
                  <a:srgbClr val="008000"/>
                </a:solidFill>
                <a:cs typeface="Arial" pitchFamily="34" charset="0"/>
              </a:rPr>
              <a:t>(1.4)</a:t>
            </a:r>
            <a:endParaRPr lang="en-US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93428" name="Text Box 916"/>
          <p:cNvSpPr txBox="1">
            <a:spLocks noChangeArrowheads="1"/>
          </p:cNvSpPr>
          <p:nvPr/>
        </p:nvSpPr>
        <p:spPr bwMode="auto">
          <a:xfrm>
            <a:off x="7966079" y="3211513"/>
            <a:ext cx="990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008000"/>
                </a:solidFill>
                <a:cs typeface="Arial" pitchFamily="34" charset="0"/>
              </a:rPr>
              <a:t>75 </a:t>
            </a:r>
            <a:r>
              <a:rPr lang="en-AU" sz="2000" b="1" dirty="0" smtClean="0">
                <a:solidFill>
                  <a:srgbClr val="008000"/>
                </a:solidFill>
                <a:cs typeface="Arial" pitchFamily="34" charset="0"/>
              </a:rPr>
              <a:t>(0.8)</a:t>
            </a:r>
            <a:endParaRPr lang="en-US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93429" name="Text Box 917"/>
          <p:cNvSpPr txBox="1">
            <a:spLocks noChangeArrowheads="1"/>
          </p:cNvSpPr>
          <p:nvPr/>
        </p:nvSpPr>
        <p:spPr bwMode="auto">
          <a:xfrm>
            <a:off x="7966079" y="2408237"/>
            <a:ext cx="990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008000"/>
                </a:solidFill>
                <a:cs typeface="Arial" pitchFamily="34" charset="0"/>
              </a:rPr>
              <a:t>95 </a:t>
            </a:r>
            <a:r>
              <a:rPr lang="en-AU" sz="2000" b="1" dirty="0" smtClean="0">
                <a:solidFill>
                  <a:srgbClr val="008000"/>
                </a:solidFill>
                <a:cs typeface="Arial" pitchFamily="34" charset="0"/>
              </a:rPr>
              <a:t>(1.1)</a:t>
            </a:r>
            <a:endParaRPr lang="en-US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93430" name="Text Box 918"/>
          <p:cNvSpPr txBox="1">
            <a:spLocks noChangeArrowheads="1"/>
          </p:cNvSpPr>
          <p:nvPr/>
        </p:nvSpPr>
        <p:spPr bwMode="auto">
          <a:xfrm>
            <a:off x="246063" y="406403"/>
            <a:ext cx="20178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Down stream </a:t>
            </a:r>
            <a:br>
              <a:rPr lang="en-AU" sz="20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AU" sz="20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water level </a:t>
            </a:r>
            <a:r>
              <a:rPr lang="en-AU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error </a:t>
            </a:r>
          </a:p>
          <a:p>
            <a:r>
              <a:rPr lang="en-AU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(cm</a:t>
            </a:r>
            <a:r>
              <a:rPr lang="en-AU" sz="20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3431" name="Text Box 919"/>
          <p:cNvSpPr txBox="1">
            <a:spLocks noChangeArrowheads="1"/>
          </p:cNvSpPr>
          <p:nvPr/>
        </p:nvSpPr>
        <p:spPr bwMode="auto">
          <a:xfrm>
            <a:off x="7134225" y="352426"/>
            <a:ext cx="1798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1" dirty="0" smtClean="0">
                <a:solidFill>
                  <a:srgbClr val="008000"/>
                </a:solidFill>
                <a:cs typeface="Arial" pitchFamily="34" charset="0"/>
              </a:rPr>
              <a:t>Water demand</a:t>
            </a:r>
            <a:endParaRPr lang="en-AU" sz="2000" b="1" dirty="0">
              <a:solidFill>
                <a:srgbClr val="008000"/>
              </a:solidFill>
              <a:cs typeface="Arial" pitchFamily="34" charset="0"/>
            </a:endParaRPr>
          </a:p>
          <a:p>
            <a:r>
              <a:rPr lang="en-AU" sz="2000" b="1" dirty="0">
                <a:solidFill>
                  <a:srgbClr val="008000"/>
                </a:solidFill>
                <a:cs typeface="Arial" pitchFamily="34" charset="0"/>
              </a:rPr>
              <a:t>Ml/day </a:t>
            </a:r>
            <a:r>
              <a:rPr lang="en-AU" sz="2000" b="1" dirty="0" smtClean="0">
                <a:solidFill>
                  <a:srgbClr val="008000"/>
                </a:solidFill>
                <a:cs typeface="Arial" pitchFamily="34" charset="0"/>
              </a:rPr>
              <a:t>(m</a:t>
            </a:r>
            <a:r>
              <a:rPr lang="en-AU" sz="2000" b="1" baseline="30000" dirty="0" smtClean="0">
                <a:solidFill>
                  <a:srgbClr val="008000"/>
                </a:solidFill>
                <a:cs typeface="Arial" pitchFamily="34" charset="0"/>
              </a:rPr>
              <a:t>3</a:t>
            </a:r>
            <a:r>
              <a:rPr lang="en-AU" sz="2000" b="1" dirty="0" smtClean="0">
                <a:solidFill>
                  <a:srgbClr val="008000"/>
                </a:solidFill>
                <a:cs typeface="Arial" pitchFamily="34" charset="0"/>
              </a:rPr>
              <a:t> /s)</a:t>
            </a:r>
            <a:endParaRPr lang="en-US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93432" name="Text Box 920"/>
          <p:cNvSpPr txBox="1">
            <a:spLocks noChangeArrowheads="1"/>
          </p:cNvSpPr>
          <p:nvPr/>
        </p:nvSpPr>
        <p:spPr bwMode="auto">
          <a:xfrm>
            <a:off x="708025" y="5577948"/>
            <a:ext cx="76499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2400" dirty="0">
                <a:cs typeface="Arial" pitchFamily="34" charset="0"/>
              </a:rPr>
              <a:t>287 </a:t>
            </a:r>
            <a:r>
              <a:rPr lang="en-AU" sz="2400" dirty="0" smtClean="0">
                <a:cs typeface="Arial" pitchFamily="34" charset="0"/>
              </a:rPr>
              <a:t>“measurement events</a:t>
            </a:r>
            <a:r>
              <a:rPr lang="en-AU" sz="2400" dirty="0">
                <a:cs typeface="Arial" pitchFamily="34" charset="0"/>
              </a:rPr>
              <a:t>” ≈ </a:t>
            </a:r>
            <a:r>
              <a:rPr lang="en-AU" sz="2400" dirty="0" smtClean="0">
                <a:cs typeface="Arial" pitchFamily="34" charset="0"/>
              </a:rPr>
              <a:t>5min between measurements</a:t>
            </a:r>
            <a:endParaRPr lang="en-AU" sz="2400" dirty="0">
              <a:cs typeface="Arial" pitchFamily="34" charset="0"/>
            </a:endParaRPr>
          </a:p>
          <a:p>
            <a:pPr algn="ctr"/>
            <a:r>
              <a:rPr lang="en-AU" sz="2400" dirty="0">
                <a:cs typeface="Arial" pitchFamily="34" charset="0"/>
              </a:rPr>
              <a:t>1 gate movement / 10min </a:t>
            </a:r>
            <a:endParaRPr lang="en-AU" sz="2400" dirty="0" smtClean="0">
              <a:cs typeface="Arial" pitchFamily="34" charset="0"/>
            </a:endParaRPr>
          </a:p>
        </p:txBody>
      </p:sp>
      <p:sp>
        <p:nvSpPr>
          <p:cNvPr id="193433" name="Text Box 921"/>
          <p:cNvSpPr txBox="1">
            <a:spLocks noChangeArrowheads="1"/>
          </p:cNvSpPr>
          <p:nvPr/>
        </p:nvSpPr>
        <p:spPr bwMode="auto">
          <a:xfrm>
            <a:off x="2743124" y="120649"/>
            <a:ext cx="28539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sz="3200" b="1" dirty="0">
                <a:cs typeface="Arial" pitchFamily="34" charset="0"/>
              </a:rPr>
              <a:t>1</a:t>
            </a:r>
            <a:r>
              <a:rPr lang="en-AU" sz="3200" b="1" baseline="30000" dirty="0">
                <a:cs typeface="Arial" pitchFamily="34" charset="0"/>
              </a:rPr>
              <a:t>st</a:t>
            </a:r>
            <a:r>
              <a:rPr lang="en-AU" sz="3200" b="1" dirty="0">
                <a:cs typeface="Arial" pitchFamily="34" charset="0"/>
              </a:rPr>
              <a:t> pool on </a:t>
            </a:r>
            <a:r>
              <a:rPr lang="en-AU" sz="3200" b="1" dirty="0" smtClean="0">
                <a:cs typeface="Arial" pitchFamily="34" charset="0"/>
              </a:rPr>
              <a:t>CG2</a:t>
            </a:r>
            <a:r>
              <a:rPr lang="en-AU" sz="3200" b="1" dirty="0">
                <a:cs typeface="Arial" pitchFamily="34" charset="0"/>
              </a:rPr>
              <a:t/>
            </a:r>
            <a:br>
              <a:rPr lang="en-AU" sz="3200" b="1" dirty="0">
                <a:cs typeface="Arial" pitchFamily="34" charset="0"/>
              </a:rPr>
            </a:br>
            <a:r>
              <a:rPr lang="en-AU" sz="3200" b="1" dirty="0">
                <a:cs typeface="Arial" pitchFamily="34" charset="0"/>
              </a:rPr>
              <a:t>01.01.2005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193434" name="Rectangle 922"/>
          <p:cNvSpPr>
            <a:spLocks noChangeArrowheads="1"/>
          </p:cNvSpPr>
          <p:nvPr/>
        </p:nvSpPr>
        <p:spPr bwMode="auto">
          <a:xfrm>
            <a:off x="617538" y="4394203"/>
            <a:ext cx="2083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2000" b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-8</a:t>
            </a:r>
            <a:endParaRPr lang="en-US" sz="2000" b="1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52449"/>
            <a:ext cx="4176464" cy="5762625"/>
          </a:xfrm>
        </p:spPr>
        <p:txBody>
          <a:bodyPr>
            <a:normAutofit/>
          </a:bodyPr>
          <a:lstStyle/>
          <a:p>
            <a:pPr algn="l"/>
            <a:r>
              <a:rPr lang="en-AU" sz="2800" dirty="0" smtClean="0">
                <a:solidFill>
                  <a:schemeClr val="tx1"/>
                </a:solidFill>
              </a:rPr>
              <a:t>To probe further</a:t>
            </a:r>
          </a:p>
          <a:p>
            <a:pPr algn="l"/>
            <a:endParaRPr lang="en-AU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AU" sz="2800" dirty="0" smtClean="0">
                <a:solidFill>
                  <a:schemeClr val="tx1"/>
                </a:solidFill>
              </a:rPr>
              <a:t> Systems &amp; signals: properties, classify, order, construct, design for…</a:t>
            </a:r>
          </a:p>
          <a:p>
            <a:pPr algn="l">
              <a:buFontTx/>
              <a:buChar char="-"/>
            </a:pPr>
            <a:endParaRPr lang="en-AU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AU" sz="2800" dirty="0" smtClean="0">
                <a:solidFill>
                  <a:schemeClr val="tx1"/>
                </a:solidFill>
              </a:rPr>
              <a:t> Control design = augmenting systems, use feedback, design by optimization (find best possible)</a:t>
            </a:r>
          </a:p>
          <a:p>
            <a:pPr algn="l">
              <a:buFontTx/>
              <a:buChar char="-"/>
            </a:pPr>
            <a:endParaRPr lang="en-A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408" t="6034" r="33263" b="3668"/>
          <a:stretch>
            <a:fillRect/>
          </a:stretch>
        </p:blipFill>
        <p:spPr bwMode="auto">
          <a:xfrm>
            <a:off x="4644008" y="0"/>
            <a:ext cx="4499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0217_Rubicon_Shepparton-0036"/>
          <p:cNvPicPr>
            <a:picLocks noChangeAspect="1" noChangeArrowheads="1"/>
          </p:cNvPicPr>
          <p:nvPr/>
        </p:nvPicPr>
        <p:blipFill>
          <a:blip r:embed="rId2" cstate="print"/>
          <a:srcRect l="3223" r="2667"/>
          <a:stretch>
            <a:fillRect/>
          </a:stretch>
        </p:blipFill>
        <p:spPr bwMode="auto">
          <a:xfrm>
            <a:off x="0" y="-28575"/>
            <a:ext cx="10756900" cy="761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9525"/>
            <a:ext cx="10755086" cy="105568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&amp; Discussion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374008" y="5476875"/>
            <a:ext cx="6501951" cy="646331"/>
            <a:chOff x="1066800" y="2914650"/>
            <a:chExt cx="6501951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066800" y="2914650"/>
              <a:ext cx="1976438" cy="64633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3600" b="1" dirty="0" smtClean="0">
                  <a:solidFill>
                    <a:schemeClr val="bg1"/>
                  </a:solidFill>
                </a:rPr>
                <a:t>Measure </a:t>
              </a:r>
              <a:endParaRPr lang="en-AU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18317" y="2914650"/>
              <a:ext cx="1431802" cy="64633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3600" b="1" dirty="0" smtClean="0">
                  <a:solidFill>
                    <a:schemeClr val="bg1"/>
                  </a:solidFill>
                </a:rPr>
                <a:t>Model</a:t>
              </a:r>
              <a:endParaRPr lang="en-AU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9300" y="2914650"/>
              <a:ext cx="1739451" cy="64633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3600" b="1" dirty="0" smtClean="0">
                  <a:solidFill>
                    <a:schemeClr val="bg1"/>
                  </a:solidFill>
                </a:rPr>
                <a:t>Manage</a:t>
              </a:r>
              <a:endParaRPr lang="en-AU" sz="3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7" idx="3"/>
              <a:endCxn id="8" idx="1"/>
            </p:cNvCxnSpPr>
            <p:nvPr/>
          </p:nvCxnSpPr>
          <p:spPr>
            <a:xfrm>
              <a:off x="3043238" y="3237816"/>
              <a:ext cx="675079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3"/>
              <a:endCxn id="9" idx="1"/>
            </p:cNvCxnSpPr>
            <p:nvPr/>
          </p:nvCxnSpPr>
          <p:spPr>
            <a:xfrm>
              <a:off x="5150119" y="3237816"/>
              <a:ext cx="67918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11"/>
            <p:cNvCxnSpPr>
              <a:stCxn id="9" idx="3"/>
              <a:endCxn id="7" idx="1"/>
            </p:cNvCxnSpPr>
            <p:nvPr/>
          </p:nvCxnSpPr>
          <p:spPr>
            <a:xfrm flipH="1">
              <a:off x="1066800" y="3237816"/>
              <a:ext cx="6501951" cy="12700"/>
            </a:xfrm>
            <a:prstGeom prst="bentConnector5">
              <a:avLst>
                <a:gd name="adj1" fmla="val -6885"/>
                <a:gd name="adj2" fmla="val 5694616"/>
                <a:gd name="adj3" fmla="val 108643"/>
              </a:avLst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127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Another example: the </a:t>
            </a:r>
            <a:r>
              <a:rPr lang="en-AU" dirty="0" err="1" smtClean="0"/>
              <a:t>hydrocycle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211735" y="1988840"/>
            <a:ext cx="144016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Ocean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4509120"/>
            <a:ext cx="144016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Soil &amp;</a:t>
            </a:r>
          </a:p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Plants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51920" y="486916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38550" y="3267075"/>
            <a:ext cx="1725538" cy="1314053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51920" y="5517232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300317" y="3419475"/>
            <a:ext cx="0" cy="1080120"/>
          </a:xfrm>
          <a:prstGeom prst="straightConnector1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701205" y="1628800"/>
            <a:ext cx="0" cy="324036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2348880"/>
            <a:ext cx="163448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48075" y="2996952"/>
            <a:ext cx="1644005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292079" y="1988840"/>
            <a:ext cx="2508896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Atmosphere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92079" y="4509120"/>
            <a:ext cx="2337446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Ice, dams, rivers, lakes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652120" y="3429000"/>
            <a:ext cx="0" cy="108012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804892" y="1628775"/>
            <a:ext cx="5358" cy="384795"/>
          </a:xfrm>
          <a:prstGeom prst="straightConnector1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95450" y="4857750"/>
            <a:ext cx="7143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76400" y="1638300"/>
            <a:ext cx="41529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347817" y="1266825"/>
            <a:ext cx="0" cy="746746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500" y="1285875"/>
            <a:ext cx="54006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977305" y="1257326"/>
            <a:ext cx="0" cy="4314799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52500" y="5562600"/>
            <a:ext cx="144780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239000" y="3467100"/>
            <a:ext cx="177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Precipitation</a:t>
            </a:r>
            <a:endParaRPr lang="en-AU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4286250" y="187642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Rain</a:t>
            </a:r>
            <a:endParaRPr lang="en-AU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409575" y="5476875"/>
            <a:ext cx="1776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Rain,</a:t>
            </a:r>
          </a:p>
          <a:p>
            <a:r>
              <a:rPr lang="en-AU" sz="2400" dirty="0" smtClean="0"/>
              <a:t>precipitation</a:t>
            </a:r>
            <a:endParaRPr lang="en-AU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3905250" y="4419600"/>
            <a:ext cx="1117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Run-off</a:t>
            </a:r>
            <a:endParaRPr lang="en-AU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714500" y="3543300"/>
            <a:ext cx="1822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Transpiration</a:t>
            </a:r>
          </a:p>
          <a:p>
            <a:r>
              <a:rPr lang="en-AU" sz="2400" dirty="0" smtClean="0"/>
              <a:t>Evaporation</a:t>
            </a:r>
            <a:endParaRPr lang="en-AU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3771900" y="5572125"/>
            <a:ext cx="159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Percolation</a:t>
            </a:r>
            <a:endParaRPr lang="en-AU" sz="2400" dirty="0"/>
          </a:p>
        </p:txBody>
      </p:sp>
      <p:sp>
        <p:nvSpPr>
          <p:cNvPr id="86" name="TextBox 85"/>
          <p:cNvSpPr txBox="1"/>
          <p:nvPr/>
        </p:nvSpPr>
        <p:spPr>
          <a:xfrm rot="2194993">
            <a:off x="4057650" y="3552825"/>
            <a:ext cx="138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Transport</a:t>
            </a:r>
            <a:endParaRPr lang="en-AU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3667125" y="2486025"/>
            <a:ext cx="167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Evaporation</a:t>
            </a:r>
            <a:endParaRPr lang="en-AU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5581650" y="3771900"/>
            <a:ext cx="167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Evaporation</a:t>
            </a:r>
            <a:endParaRPr lang="en-A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127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Another example: the </a:t>
            </a:r>
            <a:r>
              <a:rPr lang="en-AU" dirty="0" err="1" smtClean="0"/>
              <a:t>hydrocycle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211735" y="1988840"/>
            <a:ext cx="144016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Ocean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4509120"/>
            <a:ext cx="144016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Soil &amp;</a:t>
            </a:r>
          </a:p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Plants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51920" y="486916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38550" y="3267075"/>
            <a:ext cx="1725538" cy="1314053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51920" y="5517232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300317" y="3419475"/>
            <a:ext cx="0" cy="1080120"/>
          </a:xfrm>
          <a:prstGeom prst="straightConnector1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701205" y="1628800"/>
            <a:ext cx="0" cy="324036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2348880"/>
            <a:ext cx="163448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48075" y="2996952"/>
            <a:ext cx="1644005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292079" y="1988840"/>
            <a:ext cx="2508896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Atmosphere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92079" y="4509120"/>
            <a:ext cx="2337446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Ice, dams, rivers, lakes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652120" y="3429000"/>
            <a:ext cx="0" cy="108012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804892" y="1628775"/>
            <a:ext cx="5358" cy="384795"/>
          </a:xfrm>
          <a:prstGeom prst="straightConnector1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95450" y="4857750"/>
            <a:ext cx="7143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76400" y="1638300"/>
            <a:ext cx="41529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347817" y="1266825"/>
            <a:ext cx="0" cy="746746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500" y="1285875"/>
            <a:ext cx="54006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977305" y="1257326"/>
            <a:ext cx="0" cy="4314799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52500" y="5562600"/>
            <a:ext cx="144780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239000" y="3467100"/>
            <a:ext cx="177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Precipitation</a:t>
            </a:r>
            <a:endParaRPr lang="en-AU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4286250" y="187642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Rain</a:t>
            </a:r>
            <a:endParaRPr lang="en-AU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409575" y="5476875"/>
            <a:ext cx="1776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Rain,</a:t>
            </a:r>
          </a:p>
          <a:p>
            <a:r>
              <a:rPr lang="en-AU" sz="2400" dirty="0" smtClean="0"/>
              <a:t>precipitation</a:t>
            </a:r>
            <a:endParaRPr lang="en-AU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3905250" y="4419600"/>
            <a:ext cx="1117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Run-off</a:t>
            </a:r>
            <a:endParaRPr lang="en-AU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714500" y="3543300"/>
            <a:ext cx="1822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Transpiration</a:t>
            </a:r>
          </a:p>
          <a:p>
            <a:r>
              <a:rPr lang="en-AU" sz="2400" dirty="0" smtClean="0"/>
              <a:t>Evaporation</a:t>
            </a:r>
            <a:endParaRPr lang="en-AU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3771900" y="5572125"/>
            <a:ext cx="159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Percolation</a:t>
            </a:r>
            <a:endParaRPr lang="en-AU" sz="2400" dirty="0"/>
          </a:p>
        </p:txBody>
      </p:sp>
      <p:sp>
        <p:nvSpPr>
          <p:cNvPr id="86" name="TextBox 85"/>
          <p:cNvSpPr txBox="1"/>
          <p:nvPr/>
        </p:nvSpPr>
        <p:spPr>
          <a:xfrm rot="2194993">
            <a:off x="4057650" y="3552825"/>
            <a:ext cx="138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Transport</a:t>
            </a:r>
            <a:endParaRPr lang="en-AU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3667125" y="2486025"/>
            <a:ext cx="167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Evaporation</a:t>
            </a:r>
            <a:endParaRPr lang="en-AU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5581650" y="3771900"/>
            <a:ext cx="167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Evaporation</a:t>
            </a:r>
            <a:endParaRPr lang="en-AU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443192" y="1285875"/>
            <a:ext cx="0" cy="73722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9975" y="1047750"/>
            <a:ext cx="105791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Solar </a:t>
            </a:r>
            <a:br>
              <a:rPr lang="en-AU" sz="2400" b="1" dirty="0" smtClean="0">
                <a:solidFill>
                  <a:srgbClr val="FF0000"/>
                </a:solidFill>
              </a:rPr>
            </a:br>
            <a:r>
              <a:rPr lang="en-AU" sz="2400" b="1" dirty="0" smtClean="0">
                <a:solidFill>
                  <a:srgbClr val="FF0000"/>
                </a:solidFill>
              </a:rPr>
              <a:t>energy</a:t>
            </a:r>
            <a:endParaRPr lang="en-AU" sz="24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>
            <a:stCxn id="31" idx="3"/>
          </p:cNvCxnSpPr>
          <p:nvPr/>
        </p:nvCxnSpPr>
        <p:spPr>
          <a:xfrm>
            <a:off x="7629525" y="5229200"/>
            <a:ext cx="733425" cy="955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2"/>
          </p:cNvCxnSpPr>
          <p:nvPr/>
        </p:nvCxnSpPr>
        <p:spPr>
          <a:xfrm flipH="1">
            <a:off x="3124200" y="5949280"/>
            <a:ext cx="7640" cy="537245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800225" y="2705100"/>
            <a:ext cx="417215" cy="568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127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Another example: the </a:t>
            </a:r>
            <a:r>
              <a:rPr lang="en-AU" dirty="0" err="1" smtClean="0"/>
              <a:t>hydrocycle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211735" y="1988840"/>
            <a:ext cx="144016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Ocean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4509120"/>
            <a:ext cx="144016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Soil &amp;</a:t>
            </a:r>
          </a:p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Plants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51920" y="486916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52775" y="3419475"/>
            <a:ext cx="9525" cy="752475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51920" y="5517232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2348880"/>
            <a:ext cx="163448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48075" y="2996952"/>
            <a:ext cx="1644005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292079" y="1988840"/>
            <a:ext cx="2508896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Atmosphere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92079" y="4509120"/>
            <a:ext cx="2337446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Ice, dams, rivers, lakes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738217" y="3438525"/>
            <a:ext cx="0" cy="775321"/>
          </a:xfrm>
          <a:prstGeom prst="straightConnector1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133850" y="18859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373</a:t>
            </a:r>
            <a:endParaRPr lang="en-AU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7000875" y="360045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73</a:t>
            </a:r>
            <a:endParaRPr lang="en-AU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4086225" y="25336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413</a:t>
            </a:r>
            <a:endParaRPr lang="en-AU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443192" y="1285875"/>
            <a:ext cx="0" cy="73722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9975" y="1047750"/>
            <a:ext cx="105791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Solar </a:t>
            </a:r>
            <a:br>
              <a:rPr lang="en-AU" sz="2400" b="1" dirty="0" smtClean="0">
                <a:solidFill>
                  <a:srgbClr val="FF0000"/>
                </a:solidFill>
              </a:rPr>
            </a:br>
            <a:r>
              <a:rPr lang="en-AU" sz="2400" b="1" dirty="0" smtClean="0">
                <a:solidFill>
                  <a:srgbClr val="FF0000"/>
                </a:solidFill>
              </a:rPr>
              <a:t>energy</a:t>
            </a:r>
            <a:endParaRPr lang="en-AU" sz="2400" b="1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800225" y="2705100"/>
            <a:ext cx="417215" cy="568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48250" y="354330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113</a:t>
            </a:r>
            <a:endParaRPr lang="en-AU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2087910" y="4191000"/>
            <a:ext cx="5855940" cy="219074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86125" y="360045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40</a:t>
            </a:r>
            <a:endParaRPr lang="en-A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981450" y="5915025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Land mass</a:t>
            </a:r>
            <a:endParaRPr lang="en-AU" sz="24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886575" y="3448050"/>
            <a:ext cx="9525" cy="752475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76250" y="1085850"/>
            <a:ext cx="2104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All flows in </a:t>
            </a:r>
            <a:br>
              <a:rPr lang="en-AU" sz="2400" dirty="0" smtClean="0"/>
            </a:br>
            <a:r>
              <a:rPr lang="en-AU" sz="2400" dirty="0" smtClean="0"/>
              <a:t>1,000 km</a:t>
            </a:r>
            <a:r>
              <a:rPr lang="en-AU" sz="2400" baseline="30000" dirty="0" smtClean="0"/>
              <a:t>3</a:t>
            </a:r>
            <a:r>
              <a:rPr lang="en-AU" sz="2400" dirty="0" smtClean="0"/>
              <a:t>/year</a:t>
            </a:r>
            <a:endParaRPr lang="en-AU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1657350" y="5276850"/>
            <a:ext cx="417215" cy="568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1143000"/>
          </a:xfrm>
        </p:spPr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525963"/>
          </a:xfrm>
        </p:spPr>
        <p:txBody>
          <a:bodyPr>
            <a:normAutofit/>
          </a:bodyPr>
          <a:lstStyle/>
          <a:p>
            <a:r>
              <a:rPr lang="en-AU" b="1" dirty="0" smtClean="0"/>
              <a:t>“Lecturing” from a systems point of view – introducing systems language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Models &amp; prediction – modelling water flow in a channel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Feedback &amp; </a:t>
            </a:r>
            <a:r>
              <a:rPr lang="en-AU" dirty="0"/>
              <a:t>c</a:t>
            </a:r>
            <a:r>
              <a:rPr lang="en-AU" dirty="0" smtClean="0"/>
              <a:t>ontrol for water distribution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127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Another example: the </a:t>
            </a:r>
            <a:r>
              <a:rPr lang="en-AU" dirty="0" err="1" smtClean="0"/>
              <a:t>hydrocycle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211735" y="1988840"/>
            <a:ext cx="144016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Ocean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4509120"/>
            <a:ext cx="144016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Soil &amp;</a:t>
            </a:r>
          </a:p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Plants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51920" y="486916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52775" y="3419475"/>
            <a:ext cx="9525" cy="752475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51920" y="5517232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2348880"/>
            <a:ext cx="163448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48075" y="2996952"/>
            <a:ext cx="1644005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292079" y="1988840"/>
            <a:ext cx="2508896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Atmosphere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92079" y="4509120"/>
            <a:ext cx="2337446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Ice, dams, rivers, lakes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738217" y="3438525"/>
            <a:ext cx="0" cy="775321"/>
          </a:xfrm>
          <a:prstGeom prst="straightConnector1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133850" y="18859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373</a:t>
            </a:r>
            <a:endParaRPr lang="en-AU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7000875" y="360045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73</a:t>
            </a:r>
            <a:endParaRPr lang="en-AU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4086225" y="25336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413</a:t>
            </a:r>
            <a:endParaRPr lang="en-AU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443192" y="1285875"/>
            <a:ext cx="0" cy="73722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9975" y="1047750"/>
            <a:ext cx="105791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Solar </a:t>
            </a:r>
            <a:br>
              <a:rPr lang="en-AU" sz="2400" b="1" dirty="0" smtClean="0">
                <a:solidFill>
                  <a:srgbClr val="FF0000"/>
                </a:solidFill>
              </a:rPr>
            </a:br>
            <a:r>
              <a:rPr lang="en-AU" sz="2400" b="1" dirty="0" smtClean="0">
                <a:solidFill>
                  <a:srgbClr val="FF0000"/>
                </a:solidFill>
              </a:rPr>
              <a:t>energy</a:t>
            </a:r>
            <a:endParaRPr lang="en-AU" sz="2400" b="1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800225" y="2705100"/>
            <a:ext cx="417215" cy="568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48250" y="354330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113</a:t>
            </a:r>
            <a:endParaRPr lang="en-AU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2087910" y="4191000"/>
            <a:ext cx="5855940" cy="219074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86125" y="360045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40</a:t>
            </a:r>
            <a:endParaRPr lang="en-A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981450" y="5915025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Land mass</a:t>
            </a:r>
            <a:endParaRPr lang="en-AU" sz="24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886575" y="3448050"/>
            <a:ext cx="9525" cy="752475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42875" y="1114425"/>
            <a:ext cx="665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What are some of the things missing in this picture?</a:t>
            </a:r>
            <a:endParaRPr lang="en-AU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1657350" y="5276850"/>
            <a:ext cx="417215" cy="568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1687" r="-246" b="1420"/>
          <a:stretch>
            <a:fillRect/>
          </a:stretch>
        </p:blipFill>
        <p:spPr bwMode="auto">
          <a:xfrm>
            <a:off x="0" y="0"/>
            <a:ext cx="2859578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 l="14236" r="362"/>
          <a:stretch>
            <a:fillRect/>
          </a:stretch>
        </p:blipFill>
        <p:spPr bwMode="auto">
          <a:xfrm>
            <a:off x="3079571" y="1"/>
            <a:ext cx="3002797" cy="44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890" r="4274"/>
          <a:stretch>
            <a:fillRect/>
          </a:stretch>
        </p:blipFill>
        <p:spPr bwMode="auto">
          <a:xfrm>
            <a:off x="6309360" y="0"/>
            <a:ext cx="2834640" cy="43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9775" y="36957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24454" y="3695700"/>
            <a:ext cx="9156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2005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28369" y="36957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2009</a:t>
            </a:r>
            <a:endParaRPr lang="en-US" sz="2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4317544"/>
            <a:ext cx="9144000" cy="24098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Crisis </a:t>
            </a:r>
            <a:r>
              <a:rPr kumimoji="0" lang="en-A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“Water management crisis”</a:t>
            </a:r>
            <a:r>
              <a:rPr lang="en-AU" sz="2400" dirty="0" smtClean="0">
                <a:cs typeface="Arial" pitchFamily="34" charset="0"/>
              </a:rPr>
              <a:t>,  “</a:t>
            </a:r>
            <a:r>
              <a:rPr kumimoji="0" lang="en-A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Water efficiency &lt; 50%”, “Paucity of data”, “Poor quality data - everywhere”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400" b="1" dirty="0" smtClean="0">
                <a:cs typeface="Arial" pitchFamily="34" charset="0"/>
              </a:rPr>
              <a:t>G</a:t>
            </a:r>
            <a:r>
              <a:rPr kumimoji="0" lang="en-A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etting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 worse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: </a:t>
            </a:r>
            <a:r>
              <a:rPr lang="en-AU" sz="2400" dirty="0" smtClean="0">
                <a:cs typeface="Arial" pitchFamily="34" charset="0"/>
              </a:rPr>
              <a:t>e</a:t>
            </a:r>
            <a:r>
              <a:rPr kumimoji="0" lang="en-AU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quity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,</a:t>
            </a:r>
            <a:r>
              <a:rPr kumimoji="0" lang="en-AU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lang="en-AU" sz="2400" dirty="0" smtClean="0">
                <a:cs typeface="Arial" pitchFamily="34" charset="0"/>
              </a:rPr>
              <a:t>i</a:t>
            </a:r>
            <a:r>
              <a:rPr kumimoji="0" lang="en-AU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ndustrialisation</a:t>
            </a:r>
            <a:r>
              <a:rPr lang="en-AU" sz="2400" dirty="0" smtClean="0">
                <a:cs typeface="Arial" pitchFamily="34" charset="0"/>
              </a:rPr>
              <a:t>, food &amp; </a:t>
            </a:r>
            <a:r>
              <a:rPr lang="en-AU" sz="2400" dirty="0" err="1" smtClean="0">
                <a:cs typeface="Arial" pitchFamily="34" charset="0"/>
              </a:rPr>
              <a:t>i</a:t>
            </a:r>
            <a:r>
              <a:rPr kumimoji="0" lang="en-AU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rrigation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 (70% of all water),</a:t>
            </a:r>
            <a:r>
              <a:rPr kumimoji="0" lang="en-AU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lang="en-AU" sz="2400" dirty="0" smtClean="0">
                <a:cs typeface="Arial" pitchFamily="34" charset="0"/>
              </a:rPr>
              <a:t>c</a:t>
            </a:r>
            <a:r>
              <a:rPr kumimoji="0" lang="en-AU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limate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 change,</a:t>
            </a:r>
            <a:r>
              <a:rPr kumimoji="0" lang="en-AU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lang="en-AU" sz="2400" i="1" dirty="0" smtClean="0">
                <a:cs typeface="Arial" pitchFamily="34" charset="0"/>
              </a:rPr>
              <a:t>p</a:t>
            </a:r>
            <a:r>
              <a:rPr kumimoji="0" lang="en-AU" sz="24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opulation</a:t>
            </a:r>
            <a:r>
              <a:rPr kumimoji="0" lang="en-A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 growth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,</a:t>
            </a:r>
            <a:r>
              <a:rPr kumimoji="0" lang="en-AU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 environmental needs</a:t>
            </a: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2400" dirty="0" smtClean="0">
                <a:cs typeface="Arial" pitchFamily="34" charset="0"/>
              </a:rPr>
              <a:t>60% of “easy” (run-off) water is in use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2400" dirty="0" smtClean="0">
                <a:cs typeface="Arial" pitchFamily="34" charset="0"/>
              </a:rPr>
              <a:t>95% of all river basins are severely over-exploited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89"/>
            <a:ext cx="9144000" cy="988111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Water Time Scale Complexity: 12 orders of magnitude</a:t>
            </a:r>
            <a:endParaRPr lang="en-AU" sz="3600" dirty="0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0" y="4078288"/>
            <a:ext cx="8785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 flipV="1">
            <a:off x="3066836" y="3867150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V="1">
            <a:off x="5808448" y="3867150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V="1">
            <a:off x="6719673" y="3867150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 flipV="1">
            <a:off x="3992348" y="3867150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 flipV="1">
            <a:off x="2107531" y="3867150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V="1">
            <a:off x="4903573" y="3867150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415781" y="4327298"/>
            <a:ext cx="717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/>
              <a:t>100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5579625" y="4327298"/>
            <a:ext cx="461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/>
              <a:t>10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4734619" y="4327298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/>
              <a:t>1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3713630" y="4327298"/>
            <a:ext cx="617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/>
              <a:t>0.1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2679486" y="4327298"/>
            <a:ext cx="796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/>
              <a:t>0.01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8316929" y="4265743"/>
            <a:ext cx="1247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 smtClean="0"/>
              <a:t>year</a:t>
            </a:r>
            <a:endParaRPr lang="en-AU" sz="2400" b="1" dirty="0"/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6447530" y="1681163"/>
            <a:ext cx="224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Infrastructure</a:t>
            </a:r>
          </a:p>
          <a:p>
            <a:r>
              <a:rPr lang="en-AU" sz="2800" b="1" dirty="0" smtClean="0">
                <a:solidFill>
                  <a:srgbClr val="FF0000"/>
                </a:solidFill>
              </a:rPr>
              <a:t>sustainability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H="1">
            <a:off x="6719673" y="2623457"/>
            <a:ext cx="170984" cy="113891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4822157" y="1550534"/>
            <a:ext cx="22240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b="1" dirty="0"/>
              <a:t>Regional planning</a:t>
            </a:r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>
            <a:off x="5802098" y="2416629"/>
            <a:ext cx="4762" cy="134574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1003541" y="5278211"/>
            <a:ext cx="2926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rgbClr val="3366FF"/>
                </a:solidFill>
              </a:rPr>
              <a:t>Water </a:t>
            </a:r>
            <a:r>
              <a:rPr lang="en-AU" sz="2800" b="1" dirty="0" smtClean="0">
                <a:solidFill>
                  <a:srgbClr val="3366FF"/>
                </a:solidFill>
              </a:rPr>
              <a:t>distribution</a:t>
            </a:r>
            <a:endParaRPr lang="en-AU" sz="2800" b="1" dirty="0">
              <a:solidFill>
                <a:srgbClr val="3366FF"/>
              </a:solidFill>
            </a:endParaRP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4908109" y="4621663"/>
            <a:ext cx="27898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rgbClr val="008000"/>
                </a:solidFill>
              </a:rPr>
              <a:t>Water allocation</a:t>
            </a:r>
          </a:p>
          <a:p>
            <a:r>
              <a:rPr lang="en-AU" sz="2800" b="1" dirty="0" smtClean="0">
                <a:solidFill>
                  <a:srgbClr val="008000"/>
                </a:solidFill>
              </a:rPr>
              <a:t>policy </a:t>
            </a:r>
            <a:r>
              <a:rPr lang="en-AU" sz="2800" b="1" dirty="0">
                <a:solidFill>
                  <a:srgbClr val="008000"/>
                </a:solidFill>
              </a:rPr>
              <a:t>framework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952409" y="2472647"/>
            <a:ext cx="14782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AU" sz="2800" b="1" dirty="0"/>
              <a:t>Farm</a:t>
            </a:r>
          </a:p>
          <a:p>
            <a:pPr algn="r"/>
            <a:r>
              <a:rPr lang="en-AU" sz="2800" b="1" dirty="0"/>
              <a:t>planning</a:t>
            </a:r>
          </a:p>
        </p:txBody>
      </p:sp>
      <p:sp>
        <p:nvSpPr>
          <p:cNvPr id="121887" name="Line 31"/>
          <p:cNvSpPr>
            <a:spLocks noChangeShapeType="1"/>
          </p:cNvSpPr>
          <p:nvPr/>
        </p:nvSpPr>
        <p:spPr bwMode="auto">
          <a:xfrm>
            <a:off x="2329555" y="2971800"/>
            <a:ext cx="3124200" cy="914399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88" name="Line 32"/>
          <p:cNvSpPr>
            <a:spLocks noChangeShapeType="1"/>
          </p:cNvSpPr>
          <p:nvPr/>
        </p:nvSpPr>
        <p:spPr bwMode="auto">
          <a:xfrm>
            <a:off x="2329555" y="2960915"/>
            <a:ext cx="664016" cy="968828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90" name="Line 34"/>
          <p:cNvSpPr>
            <a:spLocks noChangeShapeType="1"/>
          </p:cNvSpPr>
          <p:nvPr/>
        </p:nvSpPr>
        <p:spPr bwMode="auto">
          <a:xfrm>
            <a:off x="413657" y="4582886"/>
            <a:ext cx="2189629" cy="80826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91" name="Line 35"/>
          <p:cNvSpPr>
            <a:spLocks noChangeShapeType="1"/>
          </p:cNvSpPr>
          <p:nvPr/>
        </p:nvSpPr>
        <p:spPr bwMode="auto">
          <a:xfrm flipH="1">
            <a:off x="2603284" y="4659085"/>
            <a:ext cx="1326459" cy="732065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93" name="Text Box 37"/>
          <p:cNvSpPr txBox="1">
            <a:spLocks noChangeArrowheads="1"/>
          </p:cNvSpPr>
          <p:nvPr/>
        </p:nvSpPr>
        <p:spPr bwMode="auto">
          <a:xfrm>
            <a:off x="0" y="73048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AU" sz="2800" dirty="0" smtClean="0"/>
              <a:t>From seconds to millennia</a:t>
            </a:r>
          </a:p>
          <a:p>
            <a:pPr algn="ctr"/>
            <a:r>
              <a:rPr lang="en-AU" sz="2800" dirty="0"/>
              <a:t>b</a:t>
            </a:r>
            <a:r>
              <a:rPr lang="en-AU" sz="2800" dirty="0" smtClean="0"/>
              <a:t>ut we do not know much about it!</a:t>
            </a:r>
            <a:endParaRPr lang="en-US" sz="2800" dirty="0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H="1">
            <a:off x="2590800" y="4648199"/>
            <a:ext cx="446314" cy="72934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2592858" y="1555296"/>
            <a:ext cx="13889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b="1" dirty="0" smtClean="0">
                <a:solidFill>
                  <a:srgbClr val="3366FF"/>
                </a:solidFill>
              </a:rPr>
              <a:t>Ground </a:t>
            </a:r>
            <a:br>
              <a:rPr lang="en-AU" sz="2800" b="1" dirty="0" smtClean="0">
                <a:solidFill>
                  <a:srgbClr val="3366FF"/>
                </a:solidFill>
              </a:rPr>
            </a:br>
            <a:r>
              <a:rPr lang="en-AU" sz="2800" b="1" dirty="0" smtClean="0">
                <a:solidFill>
                  <a:srgbClr val="3366FF"/>
                </a:solidFill>
              </a:rPr>
              <a:t>water</a:t>
            </a:r>
            <a:endParaRPr lang="en-AU" sz="2800" b="1" dirty="0">
              <a:solidFill>
                <a:srgbClr val="3366FF"/>
              </a:solidFill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3494327" y="2068285"/>
            <a:ext cx="152399" cy="193765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 flipV="1">
            <a:off x="3635840" y="2068285"/>
            <a:ext cx="4321629" cy="1872344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4780883" y="5876927"/>
            <a:ext cx="2863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b="1" dirty="0" smtClean="0">
                <a:solidFill>
                  <a:srgbClr val="3366FF"/>
                </a:solidFill>
              </a:rPr>
              <a:t>The hydro cycle(s)</a:t>
            </a:r>
            <a:endParaRPr lang="en-AU" sz="2800" b="1" dirty="0">
              <a:solidFill>
                <a:srgbClr val="3366FF"/>
              </a:solidFill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 flipV="1">
            <a:off x="4909457" y="4125685"/>
            <a:ext cx="283040" cy="849085"/>
          </a:xfrm>
          <a:prstGeom prst="line">
            <a:avLst/>
          </a:prstGeom>
          <a:noFill/>
          <a:ln w="57150">
            <a:solidFill>
              <a:srgbClr val="00B05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 flipH="1" flipV="1">
            <a:off x="3995067" y="4158343"/>
            <a:ext cx="914390" cy="827314"/>
          </a:xfrm>
          <a:prstGeom prst="line">
            <a:avLst/>
          </a:prstGeom>
          <a:noFill/>
          <a:ln w="57150">
            <a:solidFill>
              <a:srgbClr val="00B050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4103914" y="4680857"/>
            <a:ext cx="762000" cy="126274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7500257" y="4376057"/>
            <a:ext cx="587829" cy="156754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V="1">
            <a:off x="6711982" y="3878032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V="1">
            <a:off x="7623207" y="3878032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V="1">
            <a:off x="1203828" y="3867143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V="1">
            <a:off x="2115053" y="3867143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7264868" y="4327298"/>
            <a:ext cx="717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 smtClean="0"/>
              <a:t>1000</a:t>
            </a:r>
            <a:endParaRPr lang="en-AU" sz="2000" b="1" dirty="0"/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950147" y="4327298"/>
            <a:ext cx="796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 smtClean="0"/>
              <a:t>10</a:t>
            </a:r>
            <a:r>
              <a:rPr lang="en-AU" sz="2000" b="1" baseline="30000" dirty="0" smtClean="0"/>
              <a:t>-3</a:t>
            </a:r>
            <a:endParaRPr lang="en-AU" sz="2000" b="1" dirty="0"/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970438" y="4327298"/>
            <a:ext cx="796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 smtClean="0"/>
              <a:t>10</a:t>
            </a:r>
            <a:r>
              <a:rPr lang="en-AU" sz="2000" b="1" baseline="30000" dirty="0" smtClean="0"/>
              <a:t>-4</a:t>
            </a:r>
            <a:endParaRPr lang="en-AU" sz="2000" b="1" dirty="0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 flipV="1">
            <a:off x="1213295" y="3834493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 flipV="1">
            <a:off x="309592" y="3834486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76202" y="4327298"/>
            <a:ext cx="796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 dirty="0" smtClean="0"/>
              <a:t>10</a:t>
            </a:r>
            <a:r>
              <a:rPr lang="en-AU" sz="2000" b="1" baseline="30000" dirty="0" smtClean="0"/>
              <a:t>-5</a:t>
            </a:r>
            <a:endParaRPr lang="en-A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10893" t="17714" r="9018" b="15857"/>
          <a:stretch>
            <a:fillRect/>
          </a:stretch>
        </p:blipFill>
        <p:spPr bwMode="auto">
          <a:xfrm>
            <a:off x="9479" y="1828792"/>
            <a:ext cx="9134521" cy="473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61656" y="6074666"/>
            <a:ext cx="56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http://maps.grida.no/go/graphic/our-shrinking-earth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1161"/>
            <a:ext cx="9144000" cy="1800767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en-AU" dirty="0" smtClean="0"/>
              <a:t>Human activities are “earth-sized” processes </a:t>
            </a:r>
            <a:br>
              <a:rPr lang="en-AU" dirty="0" smtClean="0"/>
            </a:br>
            <a:r>
              <a:rPr lang="en-AU" dirty="0" smtClean="0"/>
              <a:t>We should manage on this scale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2800" dirty="0" smtClean="0"/>
              <a:t>Water Spatial scales from the molecular to the planetary </a:t>
            </a:r>
          </a:p>
          <a:p>
            <a:pPr indent="0" algn="ctr">
              <a:buNone/>
            </a:pPr>
            <a:r>
              <a:rPr lang="en-AU" sz="2800" dirty="0" smtClean="0"/>
              <a:t>= 16 orders of magnitude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“Lecturing” A Systems Point of View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411760" y="1607840"/>
            <a:ext cx="360040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The Lecturer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6012160" y="2327920"/>
            <a:ext cx="216024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208891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Slides, Speech,</a:t>
            </a:r>
          </a:p>
          <a:p>
            <a:r>
              <a:rPr lang="en-AU" sz="2400" dirty="0" smtClean="0"/>
              <a:t>Body language</a:t>
            </a:r>
            <a:endParaRPr lang="en-A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3568" y="3068191"/>
            <a:ext cx="77730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System</a:t>
            </a:r>
            <a:r>
              <a:rPr lang="en-AU" sz="2400" dirty="0" smtClean="0"/>
              <a:t> (box in a system diagram) </a:t>
            </a:r>
          </a:p>
          <a:p>
            <a:r>
              <a:rPr lang="en-AU" sz="2400" dirty="0" smtClean="0"/>
              <a:t>= Object that takes actions, produces, transforms “things”</a:t>
            </a:r>
          </a:p>
          <a:p>
            <a:endParaRPr lang="en-AU" sz="2400" dirty="0"/>
          </a:p>
          <a:p>
            <a:r>
              <a:rPr lang="en-AU" sz="2400" b="1" dirty="0" smtClean="0"/>
              <a:t>Signals</a:t>
            </a:r>
            <a:r>
              <a:rPr lang="en-AU" sz="2400" dirty="0" smtClean="0"/>
              <a:t> (arrows in a systems diagram, connected to systems)</a:t>
            </a:r>
          </a:p>
          <a:p>
            <a:r>
              <a:rPr lang="en-AU" sz="2400" dirty="0" smtClean="0"/>
              <a:t>= Things observed or used by a system (inputs); or produced </a:t>
            </a:r>
            <a:br>
              <a:rPr lang="en-AU" sz="2400" dirty="0" smtClean="0"/>
            </a:br>
            <a:r>
              <a:rPr lang="en-AU" sz="2400" dirty="0" smtClean="0"/>
              <a:t>by or measured from a system (outputs); the arrows matter! </a:t>
            </a:r>
          </a:p>
          <a:p>
            <a:r>
              <a:rPr lang="en-AU" sz="2400" dirty="0" smtClean="0"/>
              <a:t>= a function of “time”</a:t>
            </a:r>
          </a:p>
          <a:p>
            <a:r>
              <a:rPr lang="en-AU" sz="2400" dirty="0" smtClean="0">
                <a:solidFill>
                  <a:srgbClr val="FF0000"/>
                </a:solidFill>
              </a:rPr>
              <a:t>Causality</a:t>
            </a:r>
            <a:r>
              <a:rPr lang="en-AU" sz="2400" smtClean="0">
                <a:solidFill>
                  <a:srgbClr val="FF0000"/>
                </a:solidFill>
              </a:rPr>
              <a:t>, precedence </a:t>
            </a:r>
            <a:r>
              <a:rPr lang="en-AU" sz="2400" dirty="0" smtClean="0">
                <a:solidFill>
                  <a:srgbClr val="FF0000"/>
                </a:solidFill>
              </a:rPr>
              <a:t>and time play key roles in the study </a:t>
            </a:r>
            <a:r>
              <a:rPr lang="en-AU" sz="2400" smtClean="0">
                <a:solidFill>
                  <a:srgbClr val="FF0000"/>
                </a:solidFill>
              </a:rPr>
              <a:t>of </a:t>
            </a:r>
            <a:r>
              <a:rPr lang="en-AU" sz="2400" smtClean="0">
                <a:solidFill>
                  <a:srgbClr val="FF0000"/>
                </a:solidFill>
              </a:rPr>
              <a:t/>
            </a:r>
            <a:br>
              <a:rPr lang="en-AU" sz="2400" smtClean="0">
                <a:solidFill>
                  <a:srgbClr val="FF0000"/>
                </a:solidFill>
              </a:rPr>
            </a:br>
            <a:r>
              <a:rPr lang="en-AU" sz="2400" smtClean="0">
                <a:solidFill>
                  <a:srgbClr val="FF0000"/>
                </a:solidFill>
              </a:rPr>
              <a:t>systems</a:t>
            </a:r>
            <a:r>
              <a:rPr lang="en-AU" sz="2400" dirty="0" smtClean="0">
                <a:solidFill>
                  <a:srgbClr val="FF0000"/>
                </a:solidFill>
              </a:rPr>
              <a:t>!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AU" dirty="0" smtClean="0"/>
              <a:t>Lecturing: A Systems Point of View</a:t>
            </a:r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2411760" y="4149080"/>
            <a:ext cx="360040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The Audience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520" y="4869160"/>
            <a:ext cx="216024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12160" y="4869160"/>
            <a:ext cx="216024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3528" y="5085184"/>
            <a:ext cx="2012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Body language</a:t>
            </a:r>
            <a:br>
              <a:rPr lang="en-AU" sz="2400" dirty="0" smtClean="0"/>
            </a:br>
            <a:r>
              <a:rPr lang="en-AU" sz="2400" dirty="0" smtClean="0"/>
              <a:t>Questions, </a:t>
            </a:r>
          </a:p>
          <a:p>
            <a:r>
              <a:rPr lang="en-AU" sz="2400" dirty="0" smtClean="0"/>
              <a:t>Noise 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03558" y="3573016"/>
            <a:ext cx="2084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Speech, Slides,</a:t>
            </a:r>
          </a:p>
          <a:p>
            <a:r>
              <a:rPr lang="en-AU" sz="2400" dirty="0" smtClean="0"/>
              <a:t>Body language,</a:t>
            </a:r>
          </a:p>
          <a:p>
            <a:r>
              <a:rPr lang="en-AU" sz="2400" dirty="0" smtClean="0"/>
              <a:t>Noise,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AU" dirty="0" smtClean="0"/>
              <a:t>Lecturing: A Systems Point of View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411760" y="1988840"/>
            <a:ext cx="360040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The Lecturer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4149080"/>
            <a:ext cx="360040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The Audience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6012160" y="2708920"/>
            <a:ext cx="216024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1600" y="306896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520" y="4869160"/>
            <a:ext cx="216024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12160" y="450912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71600" y="3068960"/>
            <a:ext cx="0" cy="18002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52320" y="2708920"/>
            <a:ext cx="0" cy="18002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589891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Slides, Speech,</a:t>
            </a:r>
          </a:p>
          <a:p>
            <a:r>
              <a:rPr lang="en-AU" sz="2400" dirty="0" smtClean="0"/>
              <a:t>Body language</a:t>
            </a:r>
            <a:endParaRPr lang="en-A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5085184"/>
            <a:ext cx="2012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Body language</a:t>
            </a:r>
            <a:br>
              <a:rPr lang="en-AU" sz="2400" dirty="0" smtClean="0"/>
            </a:br>
            <a:r>
              <a:rPr lang="en-AU" sz="2400" dirty="0" smtClean="0"/>
              <a:t>Questions,</a:t>
            </a:r>
            <a:br>
              <a:rPr lang="en-AU" sz="2400" dirty="0" smtClean="0"/>
            </a:br>
            <a:r>
              <a:rPr lang="en-AU" sz="2400" dirty="0" smtClean="0"/>
              <a:t>Noise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16" y="5229200"/>
            <a:ext cx="2003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Environmental</a:t>
            </a:r>
          </a:p>
          <a:p>
            <a:r>
              <a:rPr lang="en-AU" sz="2400" dirty="0"/>
              <a:t>n</a:t>
            </a:r>
            <a:r>
              <a:rPr lang="en-AU" sz="2400" dirty="0" smtClean="0"/>
              <a:t>oise</a:t>
            </a:r>
            <a:endParaRPr lang="en-AU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012160" y="522920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71600" y="2420888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4375" y="1589891"/>
            <a:ext cx="2003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Environmental</a:t>
            </a:r>
          </a:p>
          <a:p>
            <a:r>
              <a:rPr lang="en-AU" sz="2400" dirty="0"/>
              <a:t>n</a:t>
            </a:r>
            <a:r>
              <a:rPr lang="en-AU" sz="2400" dirty="0" smtClean="0"/>
              <a:t>oise</a:t>
            </a:r>
            <a:endParaRPr lang="en-A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AU" dirty="0" smtClean="0"/>
              <a:t>Lecturing: A Systems Point of View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411760" y="1988840"/>
            <a:ext cx="360040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The Lecturer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4149080"/>
            <a:ext cx="360040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The Audience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6012160" y="2708920"/>
            <a:ext cx="144016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1600" y="3068960"/>
            <a:ext cx="144016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600" y="4869160"/>
            <a:ext cx="1440160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12160" y="4509120"/>
            <a:ext cx="1440160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71600" y="3068960"/>
            <a:ext cx="0" cy="1800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52320" y="2708920"/>
            <a:ext cx="0" cy="1800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589891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Slides, Speech,</a:t>
            </a:r>
          </a:p>
          <a:p>
            <a:r>
              <a:rPr lang="en-AU" sz="2400" dirty="0" smtClean="0"/>
              <a:t>Body language</a:t>
            </a:r>
            <a:endParaRPr lang="en-A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5085184"/>
            <a:ext cx="2012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Body language</a:t>
            </a:r>
            <a:br>
              <a:rPr lang="en-AU" sz="2400" dirty="0" smtClean="0"/>
            </a:br>
            <a:r>
              <a:rPr lang="en-AU" sz="2400" dirty="0" smtClean="0"/>
              <a:t>Questions,</a:t>
            </a:r>
            <a:br>
              <a:rPr lang="en-AU" sz="2400" dirty="0" smtClean="0"/>
            </a:br>
            <a:r>
              <a:rPr lang="en-AU" sz="2400" dirty="0" smtClean="0"/>
              <a:t>Noise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16" y="5229200"/>
            <a:ext cx="2003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Environmental</a:t>
            </a:r>
          </a:p>
          <a:p>
            <a:r>
              <a:rPr lang="en-AU" sz="2400" dirty="0"/>
              <a:t>n</a:t>
            </a:r>
            <a:r>
              <a:rPr lang="en-AU" sz="2400" dirty="0" smtClean="0"/>
              <a:t>oise</a:t>
            </a:r>
            <a:endParaRPr lang="en-AU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012160" y="522920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71600" y="2420888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4375" y="1589891"/>
            <a:ext cx="2003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Environmental</a:t>
            </a:r>
          </a:p>
          <a:p>
            <a:r>
              <a:rPr lang="en-AU" sz="2400" dirty="0"/>
              <a:t>n</a:t>
            </a:r>
            <a:r>
              <a:rPr lang="en-AU" sz="2400" dirty="0" smtClean="0"/>
              <a:t>oise</a:t>
            </a:r>
            <a:endParaRPr lang="en-A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43399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A loop of signals and systems =  feedback</a:t>
            </a:r>
            <a:endParaRPr lang="en-A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AU" dirty="0" smtClean="0"/>
              <a:t>Lecturing: A Systems Point of View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411760" y="1988840"/>
            <a:ext cx="360040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The Lecturer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4149080"/>
            <a:ext cx="3600400" cy="144016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rgbClr val="002060"/>
                </a:solidFill>
              </a:rPr>
              <a:t>The Audience</a:t>
            </a:r>
            <a:endParaRPr lang="en-AU" sz="3200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6012160" y="2708920"/>
            <a:ext cx="216024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1600" y="306896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520" y="4869160"/>
            <a:ext cx="216024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12160" y="450912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71600" y="3068960"/>
            <a:ext cx="0" cy="18002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52320" y="2708920"/>
            <a:ext cx="0" cy="18002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589891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Slides, Speech,</a:t>
            </a:r>
          </a:p>
          <a:p>
            <a:r>
              <a:rPr lang="en-AU" sz="2400" dirty="0" smtClean="0"/>
              <a:t>Body language</a:t>
            </a:r>
            <a:endParaRPr lang="en-A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5085184"/>
            <a:ext cx="2012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Body language</a:t>
            </a:r>
            <a:br>
              <a:rPr lang="en-AU" sz="2400" dirty="0" smtClean="0"/>
            </a:br>
            <a:r>
              <a:rPr lang="en-AU" sz="2400" dirty="0" smtClean="0"/>
              <a:t>Questions,</a:t>
            </a:r>
            <a:br>
              <a:rPr lang="en-AU" sz="2400" dirty="0" smtClean="0"/>
            </a:br>
            <a:r>
              <a:rPr lang="en-AU" sz="2400" dirty="0" smtClean="0"/>
              <a:t>Noise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16" y="5229200"/>
            <a:ext cx="2003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Environmental</a:t>
            </a:r>
          </a:p>
          <a:p>
            <a:r>
              <a:rPr lang="en-AU" sz="2400" dirty="0"/>
              <a:t>n</a:t>
            </a:r>
            <a:r>
              <a:rPr lang="en-AU" sz="2400" dirty="0" smtClean="0"/>
              <a:t>oise</a:t>
            </a:r>
            <a:endParaRPr lang="en-AU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012160" y="5229200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71600" y="2420888"/>
            <a:ext cx="1440160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4375" y="1589891"/>
            <a:ext cx="2003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Environmental</a:t>
            </a:r>
          </a:p>
          <a:p>
            <a:r>
              <a:rPr lang="en-AU" sz="2400" dirty="0"/>
              <a:t>n</a:t>
            </a:r>
            <a:r>
              <a:rPr lang="en-AU" sz="2400" dirty="0" smtClean="0"/>
              <a:t>oise</a:t>
            </a:r>
            <a:endParaRPr lang="en-AU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51920" y="1268760"/>
            <a:ext cx="0" cy="72008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51920" y="5589240"/>
            <a:ext cx="0" cy="72008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1920" y="1124744"/>
            <a:ext cx="26872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rgbClr val="00B050"/>
                </a:solidFill>
              </a:rPr>
              <a:t>Other party instructions</a:t>
            </a:r>
            <a:endParaRPr lang="en-AU" sz="20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8114" y="6093296"/>
            <a:ext cx="26872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rgbClr val="00B050"/>
                </a:solidFill>
              </a:rPr>
              <a:t>Other party instructions</a:t>
            </a:r>
            <a:endParaRPr lang="en-A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1672</Words>
  <Application>Microsoft Office PowerPoint</Application>
  <PresentationFormat>On-screen Show (4:3)</PresentationFormat>
  <Paragraphs>506</Paragraphs>
  <Slides>43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Slide 1</vt:lpstr>
      <vt:lpstr>Objective</vt:lpstr>
      <vt:lpstr>Example our water “system”</vt:lpstr>
      <vt:lpstr>Outline</vt:lpstr>
      <vt:lpstr>“Lecturing” A Systems Point of View</vt:lpstr>
      <vt:lpstr>Lecturing: A Systems Point of View</vt:lpstr>
      <vt:lpstr>Lecturing: A Systems Point of View</vt:lpstr>
      <vt:lpstr>Lecturing: A Systems Point of View</vt:lpstr>
      <vt:lpstr>Lecturing: A Systems Point of View</vt:lpstr>
      <vt:lpstr>Signals &amp; Systems</vt:lpstr>
      <vt:lpstr>Outline</vt:lpstr>
      <vt:lpstr>Models, prediction, simulation</vt:lpstr>
      <vt:lpstr>Slide 13</vt:lpstr>
      <vt:lpstr>Slide 14</vt:lpstr>
      <vt:lpstr>Slide 15</vt:lpstr>
      <vt:lpstr>In-Channel Actuator &amp; Sensor  The FlumeGate™</vt:lpstr>
      <vt:lpstr>Models, prediction, simulation</vt:lpstr>
      <vt:lpstr>Model: pool by pool, regulator by regulator </vt:lpstr>
      <vt:lpstr>Building Large Scale Model</vt:lpstr>
      <vt:lpstr>Models, prediction, simulation</vt:lpstr>
      <vt:lpstr>Slide 21</vt:lpstr>
      <vt:lpstr>Slide 22</vt:lpstr>
      <vt:lpstr>The Art and Science of Modeling</vt:lpstr>
      <vt:lpstr>Outline</vt:lpstr>
      <vt:lpstr>Slide 25</vt:lpstr>
      <vt:lpstr>The Ingredients of an Autonomous System</vt:lpstr>
      <vt:lpstr>Control for Water Distribution</vt:lpstr>
      <vt:lpstr>System thinking: how to do control</vt:lpstr>
      <vt:lpstr>System thinking: how to do control</vt:lpstr>
      <vt:lpstr>Slide 30</vt:lpstr>
      <vt:lpstr>Slide 31</vt:lpstr>
      <vt:lpstr>Feedback needs design</vt:lpstr>
      <vt:lpstr>Slide 33</vt:lpstr>
      <vt:lpstr>Slide 34</vt:lpstr>
      <vt:lpstr>Slide 35</vt:lpstr>
      <vt:lpstr>Slide 36</vt:lpstr>
      <vt:lpstr>Another example: the hydrocycle</vt:lpstr>
      <vt:lpstr>Another example: the hydrocycle</vt:lpstr>
      <vt:lpstr>Another example: the hydrocycle</vt:lpstr>
      <vt:lpstr>Another example: the hydrocycle</vt:lpstr>
      <vt:lpstr>Slide 41</vt:lpstr>
      <vt:lpstr>Water Time Scale Complexity: 12 orders of magnitude</vt:lpstr>
      <vt:lpstr>Slide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and Control  for Everyone</dc:title>
  <dc:creator>Mareels</dc:creator>
  <cp:lastModifiedBy>Mareels</cp:lastModifiedBy>
  <cp:revision>58</cp:revision>
  <dcterms:created xsi:type="dcterms:W3CDTF">2012-09-29T03:51:37Z</dcterms:created>
  <dcterms:modified xsi:type="dcterms:W3CDTF">2012-10-18T21:30:30Z</dcterms:modified>
</cp:coreProperties>
</file>